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D7F0E6-3913-4650-9AA2-0EA980BF9758}">
  <a:tblStyle styleId="{B5D7F0E6-3913-4650-9AA2-0EA980BF975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b1aee53e6_0_3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b1aee53e6_0_3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b1aee53e6_0_3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3b1aee53e6_0_3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b1aee53e6_0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3b1aee53e6_0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b1aee53e6_0_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3b1aee53e6_0_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>
            <a:alpha val="52941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t.wikipedia.org/wiki/IOS" TargetMode="External"/><Relationship Id="rId4" Type="http://schemas.openxmlformats.org/officeDocument/2006/relationships/hyperlink" Target="https://it.wikipedia.org/wiki/Android" TargetMode="External"/><Relationship Id="rId5" Type="http://schemas.openxmlformats.org/officeDocument/2006/relationships/hyperlink" Target="https://www.toogoodtogo.com/it/busines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4294967295"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Quanto ne sanno i consumatori?</a:t>
            </a:r>
            <a:br>
              <a:rPr b="0" i="0" lang="it-IT" sz="1800" u="none" cap="none" strike="noStrike"/>
            </a:br>
            <a:r>
              <a:rPr b="1" i="1" lang="it-IT" sz="3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 test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286175" y="1650975"/>
            <a:ext cx="45717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condotto da 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CIA Service Group S.r.l.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collaborazione con Gruppo Operativo</a:t>
            </a:r>
            <a:endParaRPr b="0" sz="1800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VPM- Valorizzazione della Pesca Marchigiana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062090" y="5396185"/>
            <a:ext cx="45717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presso l’azienda agricola </a:t>
            </a:r>
            <a:endParaRPr b="0" sz="1800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AGRI BARONCIANI S.R.L.                    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640" y="3117240"/>
            <a:ext cx="4613040" cy="207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674" y="1695974"/>
            <a:ext cx="2102526" cy="97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080" y="3257040"/>
            <a:ext cx="38100" cy="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080" y="3457065"/>
            <a:ext cx="38100" cy="4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7180" y="1122790"/>
            <a:ext cx="2102520" cy="211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4294967295" type="title"/>
          </p:nvPr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3200" u="sng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risultati: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3"/>
          <p:cNvSpPr txBox="1"/>
          <p:nvPr>
            <p:ph idx="4294967295" type="body"/>
          </p:nvPr>
        </p:nvSpPr>
        <p:spPr>
          <a:xfrm>
            <a:off x="504000" y="1224000"/>
            <a:ext cx="8038440" cy="233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23"/>
          <p:cNvGraphicFramePr/>
          <p:nvPr/>
        </p:nvGraphicFramePr>
        <p:xfrm>
          <a:off x="395425" y="112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{B5D7F0E6-3913-4650-9AA2-0EA980BF9758}</a:tableStyleId>
              </a:tblPr>
              <a:tblGrid>
                <a:gridCol w="8255600"/>
              </a:tblGrid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N° 34 TEST CONDOTTI PER CIASCUNA VARIETA' DI PESCA E DI NETTARINA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32" name="Google Shape;132;p23"/>
          <p:cNvGraphicFramePr/>
          <p:nvPr/>
        </p:nvGraphicFramePr>
        <p:xfrm>
          <a:off x="398925" y="155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{B5D7F0E6-3913-4650-9AA2-0EA980BF9758}</a:tableStyleId>
              </a:tblPr>
              <a:tblGrid>
                <a:gridCol w="8364075"/>
              </a:tblGrid>
              <a:tr h="542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METTENDO A CONFRONTO TRA DI LORO, NEGLI ASSAGGI PROPOSTI, LE DUE VARIEATA' DI PESCHE CON CARATTERISTICHE DIFFERENTI (UNA SUBACIDA E L'ALTRA EQUILIBRATA)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MENTRE LE 2 VARIETA' DI NETTARINE SCELTE SONO STATE SOMMINISTRATE SINGOLARMENTE POICHE' CARATTERIZZATE DA DIFFERENTI PERIODI DI MATURAZIONE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4"/>
          <p:cNvGraphicFramePr/>
          <p:nvPr/>
        </p:nvGraphicFramePr>
        <p:xfrm>
          <a:off x="332875" y="19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{B5D7F0E6-3913-4650-9AA2-0EA980BF9758}</a:tableStyleId>
              </a:tblPr>
              <a:tblGrid>
                <a:gridCol w="2002225"/>
                <a:gridCol w="1606250"/>
                <a:gridCol w="905400"/>
                <a:gridCol w="905400"/>
                <a:gridCol w="931650"/>
                <a:gridCol w="944750"/>
                <a:gridCol w="944750"/>
              </a:tblGrid>
              <a:tr h="161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MIN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MAX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</a:tr>
              <a:tr h="161925">
                <a:tc rowSpan="1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000">
                          <a:solidFill>
                            <a:srgbClr val="FF0000"/>
                          </a:solidFill>
                        </a:rPr>
                        <a:t>PESCHE</a:t>
                      </a:r>
                      <a:endParaRPr b="1" sz="2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SWEET DREAM - SUB-ACIDA</a:t>
                      </a:r>
                      <a:endParaRPr b="1"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1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2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3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4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5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DUREZZA POLPA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4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9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ACIDITA’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16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17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SUCCOSITA’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17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4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DOLCEZZA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GRADIMENTO DEL FRUTTO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42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EXTREME 436 - EQUILIBRATA</a:t>
                      </a:r>
                      <a:endParaRPr b="1"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1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2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3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4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5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DUREZZA POLPA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19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ACIDITA’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19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4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SUCCOSITA’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16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4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DOLCEZZA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GRADIMENTO DEL FRUTTO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15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16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25"/>
          <p:cNvGraphicFramePr/>
          <p:nvPr/>
        </p:nvGraphicFramePr>
        <p:xfrm>
          <a:off x="276288" y="63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{B5D7F0E6-3913-4650-9AA2-0EA980BF9758}</a:tableStyleId>
              </a:tblPr>
              <a:tblGrid>
                <a:gridCol w="1957250"/>
                <a:gridCol w="1918750"/>
                <a:gridCol w="948375"/>
                <a:gridCol w="948375"/>
                <a:gridCol w="975875"/>
                <a:gridCol w="989625"/>
                <a:gridCol w="989625"/>
              </a:tblGrid>
              <a:tr h="161925">
                <a:tc rowSpan="1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000">
                          <a:solidFill>
                            <a:srgbClr val="FF0000"/>
                          </a:solidFill>
                        </a:rPr>
                        <a:t>NETTARINE</a:t>
                      </a:r>
                      <a:endParaRPr b="1" sz="2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BIG TOP - SUB-ACIDA</a:t>
                      </a:r>
                      <a:endParaRPr b="1"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1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2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3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4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5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DUREZZA POLPA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8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16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7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ACIDITA’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17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4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SUCCOSITA’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7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DOLCEZZA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4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12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18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GRADIMENTO DEL FRUTTO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5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19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10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42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LADY ERICA - SAPORE DOLCE</a:t>
                      </a:r>
                      <a:endParaRPr b="1"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1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2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3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4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000"/>
                        <a:t>5</a:t>
                      </a:r>
                      <a:endParaRPr b="1"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EB65"/>
                    </a:solidFill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DUREZZA POLPA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4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7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ACIDITA’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3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16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16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SUCCOSITA’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7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21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6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DOLCEZZA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8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18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8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GRADIMENTO DEL FRUTTO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6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11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/>
                        <a:t>17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501120" y="648000"/>
            <a:ext cx="8066880" cy="5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050">
                <a:solidFill>
                  <a:srgbClr val="2A2A2A"/>
                </a:solidFill>
              </a:rPr>
              <a:t>Ogni anno vengono introdotte nel mercato dalle 100 alle 200 varietà, per rispondere sempre meglio a esigenze di mercato, che vuole pesche più attraenti, più resistenti, più anticipate o più tardive rispetto al calendario tradizionale che contempla principalmente i mesi di luglio e agosto”</a:t>
            </a:r>
            <a:r>
              <a:rPr lang="it-IT" sz="2050">
                <a:solidFill>
                  <a:srgbClr val="2A2A2A"/>
                </a:solidFill>
              </a:rPr>
              <a:t>. </a:t>
            </a:r>
            <a:endParaRPr sz="2050">
              <a:solidFill>
                <a:srgbClr val="2A2A2A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2A2A2A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50">
                <a:solidFill>
                  <a:srgbClr val="2A2A2A"/>
                </a:solidFill>
              </a:rPr>
              <a:t>In questo mare magnum di varietà, si può fare un po' di ordine differenziandole in tipologie ben precise: </a:t>
            </a:r>
            <a:r>
              <a:rPr i="1" lang="it-IT" sz="2050">
                <a:solidFill>
                  <a:srgbClr val="2A2A2A"/>
                </a:solidFill>
              </a:rPr>
              <a:t>“Quella di pesche e nettarine dal gusto tradizionale, in cui prevale l'acidità, e quelle con un gusto dolce (subacido) o neutre</a:t>
            </a:r>
            <a:r>
              <a:rPr lang="it-IT" sz="2050">
                <a:solidFill>
                  <a:srgbClr val="2A2A2A"/>
                </a:solidFill>
              </a:rPr>
              <a:t>. </a:t>
            </a:r>
            <a:endParaRPr sz="2050">
              <a:solidFill>
                <a:srgbClr val="2A2A2A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2A2A2A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50">
                <a:solidFill>
                  <a:srgbClr val="2A2A2A"/>
                </a:solidFill>
              </a:rPr>
              <a:t>La domanda, però, rimane quella iniziale: come distinguerle nel</a:t>
            </a:r>
            <a:r>
              <a:rPr i="1" lang="it-IT" sz="2050">
                <a:solidFill>
                  <a:srgbClr val="2A2A2A"/>
                </a:solidFill>
              </a:rPr>
              <a:t>la catena distributiva e commerciale</a:t>
            </a:r>
            <a:r>
              <a:rPr lang="it-IT" sz="2050">
                <a:solidFill>
                  <a:srgbClr val="2A2A2A"/>
                </a:solidFill>
              </a:rPr>
              <a:t>? </a:t>
            </a:r>
            <a:r>
              <a:rPr i="1" lang="it-IT" sz="2050">
                <a:solidFill>
                  <a:srgbClr val="2A2A2A"/>
                </a:solidFill>
              </a:rPr>
              <a:t>“Proviamo a sensibilizzare la distribuzione, affinché informino il consumatore finale magari attraverso dei cartellini esplicativi o un diverso packing in funzione del gusto”.</a:t>
            </a:r>
            <a:endParaRPr sz="2300" strike="noStrike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7224"/>
          <a:stretch/>
        </p:blipFill>
        <p:spPr>
          <a:xfrm>
            <a:off x="6810120" y="2088000"/>
            <a:ext cx="2045880" cy="23979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4294967295" type="body"/>
          </p:nvPr>
        </p:nvSpPr>
        <p:spPr>
          <a:xfrm>
            <a:off x="457200" y="404640"/>
            <a:ext cx="6346800" cy="57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test è stato condotto su larga scala con 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l’obiettivo di: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spcBef>
                <a:spcPts val="63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o"/>
            </a:pPr>
            <a:r>
              <a:rPr b="0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mettere alla prova le abilità analitiche sensoriali e conoscitive del consumatore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spcBef>
                <a:spcPts val="205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o"/>
            </a:pPr>
            <a:r>
              <a:rPr b="0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ulteriore modo di promozione del prodotto </a:t>
            </a:r>
            <a:r>
              <a:rPr b="1" i="1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Pesca di Montelabbate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spcBef>
                <a:spcPts val="205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o"/>
            </a:pPr>
            <a:r>
              <a:rPr b="0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diffusione di conoscenze </a:t>
            </a:r>
            <a:r>
              <a:rPr b="0" lang="it-IT" sz="2000" u="sng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riguardo le caratteristiche qualitative e chimico –fisiche del prodotto</a:t>
            </a:r>
            <a:r>
              <a:rPr b="0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stesso attraverso assaggi sensoriali e guidati 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spcBef>
                <a:spcPts val="205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o"/>
            </a:pPr>
            <a:r>
              <a:rPr b="0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confronto diretto tra produttore e consumatore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spcBef>
                <a:spcPts val="205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o"/>
            </a:pPr>
            <a:r>
              <a:rPr b="0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sensibilizzare il consumatore verso l’attenzione e la scelta consapevole 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720" lvl="0" marL="343080" marR="0" rtl="0" algn="l">
              <a:spcBef>
                <a:spcPts val="205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urier New"/>
              <a:buChar char="o"/>
            </a:pPr>
            <a:r>
              <a:rPr b="0" lang="it-IT" sz="2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percepire il </a:t>
            </a:r>
            <a:r>
              <a:rPr b="0" lang="it-IT" sz="2000" u="sng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grado di gradimento dei consumatori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4294967295" type="title"/>
          </p:nvPr>
        </p:nvSpPr>
        <p:spPr>
          <a:xfrm>
            <a:off x="457200" y="274680"/>
            <a:ext cx="8229240" cy="877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Metodo</a:t>
            </a:r>
            <a:endParaRPr b="0" sz="4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>
            <p:ph idx="4294967295" type="body"/>
          </p:nvPr>
        </p:nvSpPr>
        <p:spPr>
          <a:xfrm>
            <a:off x="504000" y="1296000"/>
            <a:ext cx="81825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Circa </a:t>
            </a:r>
            <a:r>
              <a:rPr b="1"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</a:t>
            </a: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test</a:t>
            </a: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per ciascuna varietà di pesca e pesca nettarina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Nei test non è stato riportato il nome della varietà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Tramite l’</a:t>
            </a:r>
            <a:r>
              <a:rPr lang="it-IT" sz="1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assaggio</a:t>
            </a: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è stato </a:t>
            </a:r>
            <a:r>
              <a:rPr lang="it-IT" sz="1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richiesto ai consumatori di indicare il loro grado di percezione di alcuni parametri chimico- fisici del frutto</a:t>
            </a: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come di seguito indicati nel C</a:t>
            </a:r>
            <a:r>
              <a:rPr i="1"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onsumer test</a:t>
            </a: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ed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esprimere il loro grado di gradimento</a:t>
            </a:r>
            <a:r>
              <a:rPr b="1"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 ogni consumatore sono state consegnate 1 varietà di pesca sub-acida ed 1 equilibrata ed il test per ciascuna varietà a confronto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altrettanto  le 2 di nettarine 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assaggi si sono tenuti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Nell’ambito delle manifestazione  (fuori progetto)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 Good To Go (nell’Ambito del progetto)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000" y="4824000"/>
            <a:ext cx="1656000" cy="16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492825" y="1514225"/>
            <a:ext cx="83697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L'app Too Good To Go è un'applicazione mobile per dispositivi </a:t>
            </a:r>
            <a:r>
              <a:rPr lang="it-IT" sz="1600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it-IT" sz="1600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Android</a:t>
            </a: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che mette in comunicazione l'utente a ristoranti e negozi con eccedenze alimentari invendute. Aiuta a ridurre gli sprechi alimentari e a trarre profitto da prodotti che, altrimenti, butteresti via.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consumatori nel momento dell’acquisto in azienda hanno ricevuto in omaggio una confezione con i frutti e la scheda del test.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Nell’acquisto successivo l’acquirente riportava il test e sulla base dei risultati si individuava quale fosse la tipologia più gradita al cliente e  scegliere il nuovo acquisto nell’ambito della categoria scelta. 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Nello stesso tempo il cliente veniva  prendeva consapevolezza del fatto che non tutte le varietà di pesca sono uguali e quale fosse la tipologia di suo gradimento        </a:t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8"/>
          <p:cNvSpPr txBox="1"/>
          <p:nvPr>
            <p:ph idx="4294967295" type="title"/>
          </p:nvPr>
        </p:nvSpPr>
        <p:spPr>
          <a:xfrm>
            <a:off x="467640" y="18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Piattaforma online </a:t>
            </a:r>
            <a:endParaRPr b="1" sz="3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it-IT" sz="3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-IT" sz="3100">
                <a:solidFill>
                  <a:schemeClr val="dk1"/>
                </a:solidFill>
                <a:uFill>
                  <a:noFill/>
                </a:u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Too Good To Go - Vendi i tuoi invenduti</a:t>
            </a:r>
            <a:endParaRPr b="1" sz="33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4294967295" type="title"/>
          </p:nvPr>
        </p:nvSpPr>
        <p:spPr>
          <a:xfrm>
            <a:off x="467640" y="18864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3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 test : </a:t>
            </a:r>
            <a:r>
              <a:rPr b="1" i="1" lang="it-IT" sz="3600">
                <a:latin typeface="Comic Sans MS"/>
                <a:ea typeface="Comic Sans MS"/>
                <a:cs typeface="Comic Sans MS"/>
                <a:sym typeface="Comic Sans MS"/>
              </a:rPr>
              <a:t>la scatola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00" y="1459140"/>
            <a:ext cx="7109946" cy="522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4294967295" type="title"/>
          </p:nvPr>
        </p:nvSpPr>
        <p:spPr>
          <a:xfrm>
            <a:off x="467640" y="18864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3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 test : i parametri</a:t>
            </a:r>
            <a:br>
              <a:rPr lang="it-IT" sz="1800"/>
            </a:b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Scala da 1 a </a:t>
            </a:r>
            <a:r>
              <a:rPr lang="it-IT"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29007" t="6803"/>
          <a:stretch/>
        </p:blipFill>
        <p:spPr>
          <a:xfrm>
            <a:off x="2555640" y="1556640"/>
            <a:ext cx="4242240" cy="4836961"/>
          </a:xfrm>
          <a:prstGeom prst="rect">
            <a:avLst/>
          </a:prstGeom>
          <a:noFill/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4294967295" type="title"/>
          </p:nvPr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3200" u="sng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varietà coinvolte: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 txBox="1"/>
          <p:nvPr>
            <p:ph idx="4294967295" type="body"/>
          </p:nvPr>
        </p:nvSpPr>
        <p:spPr>
          <a:xfrm>
            <a:off x="504000" y="1008000"/>
            <a:ext cx="818244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varietà sono coltivate presso l’azienda partner e preliminarmente caratterizzate dal Dipartimento D3A dell’Univpm nell’ambito del medesimo progetto per i 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parametri chimico – fisici</a:t>
            </a: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proposti ai consumatori nella compilazione del </a:t>
            </a:r>
            <a:r>
              <a:rPr b="0" i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Consumer test</a:t>
            </a: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6000" y="2088000"/>
            <a:ext cx="2088000" cy="2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576000" y="2016000"/>
            <a:ext cx="5340600" cy="25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Big Top 	</a:t>
            </a:r>
            <a:r>
              <a:rPr b="1" lang="it-IT" sz="1600" strike="noStrike">
                <a:solidFill>
                  <a:srgbClr val="FF420E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Nettarina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Sub-acida</a:t>
            </a: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Periodo di maturazione registrato: 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 luglio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Polpa gialla, 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aderente</a:t>
            </a: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fondente</a:t>
            </a: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molto consistente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Colore dell’epidermide di fondo giallo intenso con sovra-colore rosso brillante sul 100% della superficie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576000" y="4267080"/>
            <a:ext cx="5328000" cy="23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Lady Erica</a:t>
            </a: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it-IT" sz="1600" strike="noStrike">
                <a:solidFill>
                  <a:srgbClr val="FF420E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Nettarina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Sapore dolce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Periodo di mat. Registrato: 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26 agosto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Polpa gialla, con venature rosse intorno al nocciolo, </a:t>
            </a:r>
            <a:r>
              <a:rPr b="1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alta consistenza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6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Frutto di grandi dimensioni di forma tonda-oblunga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4">
            <a:alphaModFix/>
          </a:blip>
          <a:srcRect b="0" l="0" r="3173" t="0"/>
          <a:stretch/>
        </p:blipFill>
        <p:spPr>
          <a:xfrm>
            <a:off x="6005160" y="4516200"/>
            <a:ext cx="2202840" cy="19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504000" y="576000"/>
            <a:ext cx="4824000" cy="263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Sweet Dream 	</a:t>
            </a:r>
            <a:r>
              <a:rPr b="1" lang="it-IT" sz="1800" strike="noStrike">
                <a:solidFill>
                  <a:srgbClr val="FF420E"/>
                </a:solidFill>
                <a:latin typeface="Comic Sans MS"/>
                <a:ea typeface="Comic Sans MS"/>
                <a:cs typeface="Comic Sans MS"/>
                <a:sym typeface="Comic Sans MS"/>
              </a:rPr>
              <a:t>Pesca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Sub- acida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Periodo di mat. registrato: 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 luglio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Polpa gialla, 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aderente</a:t>
            </a: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molto consistente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Epidermide giallo con sovraccolore rosso intenso sul 100%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576000" y="3456000"/>
            <a:ext cx="4680000" cy="263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Extreme 436</a:t>
            </a: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  <a:r>
              <a:rPr b="1" lang="it-IT" sz="1800" strike="noStrike">
                <a:solidFill>
                  <a:srgbClr val="FF420E"/>
                </a:solidFill>
                <a:latin typeface="Comic Sans MS"/>
                <a:ea typeface="Comic Sans MS"/>
                <a:cs typeface="Comic Sans MS"/>
                <a:sym typeface="Comic Sans MS"/>
              </a:rPr>
              <a:t>Pesca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Equilibrata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Periodo di mat. Registrato: 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15 luglio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Polpa gialla, di grandi dimensioni, </a:t>
            </a:r>
            <a:r>
              <a:rPr b="1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soda e succosa</a:t>
            </a:r>
            <a:r>
              <a:rPr b="0" lang="it-IT" sz="18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quasi glabra, con colore rosso vivo sulla superficie.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0000" y="648000"/>
            <a:ext cx="237600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0000" y="3528000"/>
            <a:ext cx="2448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