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90" r:id="rId4"/>
    <p:sldId id="300" r:id="rId5"/>
    <p:sldId id="293" r:id="rId6"/>
    <p:sldId id="294" r:id="rId7"/>
    <p:sldId id="291" r:id="rId8"/>
    <p:sldId id="292" r:id="rId9"/>
    <p:sldId id="295" r:id="rId10"/>
    <p:sldId id="296" r:id="rId11"/>
    <p:sldId id="297" r:id="rId12"/>
    <p:sldId id="299" r:id="rId13"/>
    <p:sldId id="301" r:id="rId14"/>
    <p:sldId id="282" r:id="rId15"/>
    <p:sldId id="302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I\Desktop\pesche\Peso_Calibro_Sovraccolore_Durezza_SS_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CSI\Desktop\pesche\Peso_Calibro_Sovraccolore_Durezza_SS_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Foglio6!$B$1</c:f>
              <c:strCache>
                <c:ptCount val="1"/>
                <c:pt idx="0">
                  <c:v>Peso medio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AA3C3C9-65B1-4DBE-894A-049417F4DC8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1C5-4A35-90CA-ACBADBE0302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246823-429A-4230-845E-9897A66CA56D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1C5-4A35-90CA-ACBADBE0302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528DE3F-C159-4FEB-A7AE-563EC172179D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1C5-4A35-90CA-ACBADBE0302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79CB16F-C86D-4C2F-A27E-2FD70290370A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1C5-4A35-90CA-ACBADBE0302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ABF6529-315C-403D-A9A5-4327590BCD6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1C5-4A35-90CA-ACBADBE0302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9A71CB0-4B44-4008-BAFB-713D8A68E6F2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1C5-4A35-90CA-ACBADBE0302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C8A62F3-B6F8-4C56-B36C-A297F6BA3D82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91C5-4A35-90CA-ACBADBE0302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AC89BBC-2B21-48C7-BFFC-7214E3343F7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91C5-4A35-90CA-ACBADBE0302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A635C57-A4B5-4094-8670-84A5AF48030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91C5-4A35-90CA-ACBADBE0302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2F25E3A-6BF9-4EC6-8638-87E2165D8704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91C5-4A35-90CA-ACBADBE0302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FA73D9B-28AD-4194-89E3-02D00B36D5D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91C5-4A35-90CA-ACBADBE0302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D5BBA33-1500-4408-860C-E26D53B0D7D3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1C5-4A35-90CA-ACBADBE0302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87F8B5E-1B2F-48FA-AB4B-C48B40A7B31D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91C5-4A35-90CA-ACBADBE0302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F44D2917-674C-4ACC-8B98-9FBBEB392866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91C5-4A35-90CA-ACBADBE0302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11AB89AC-05A2-45F9-ADEA-75F6D5FC5B2A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91C5-4A35-90CA-ACBADBE0302C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3E40D8A8-45E2-4504-9C77-0566A4C1944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91C5-4A35-90CA-ACBADBE0302C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2B8BA754-27EF-47AF-9D3D-A559F593240F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91C5-4A35-90CA-ACBADBE0302C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4F981AE7-457A-42A4-B693-DC44324A76A4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91C5-4A35-90CA-ACBADBE030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Foglio6!$A$2:$A$19</c:f>
              <c:strCache>
                <c:ptCount val="18"/>
                <c:pt idx="0">
                  <c:v>Big Top</c:v>
                </c:pt>
                <c:pt idx="1">
                  <c:v>Extreme 3-14</c:v>
                </c:pt>
                <c:pt idx="2">
                  <c:v>Extreme Late</c:v>
                </c:pt>
                <c:pt idx="3">
                  <c:v>Royal Lee</c:v>
                </c:pt>
                <c:pt idx="4">
                  <c:v>Extreme 5-14</c:v>
                </c:pt>
                <c:pt idx="5">
                  <c:v>Sweet Juana</c:v>
                </c:pt>
                <c:pt idx="6">
                  <c:v>Corindon</c:v>
                </c:pt>
                <c:pt idx="7">
                  <c:v>Extreme 436</c:v>
                </c:pt>
                <c:pt idx="8">
                  <c:v>Tardibelle</c:v>
                </c:pt>
                <c:pt idx="9">
                  <c:v>Extreme Sweet</c:v>
                </c:pt>
                <c:pt idx="10">
                  <c:v>Orion</c:v>
                </c:pt>
                <c:pt idx="11">
                  <c:v>Extreme July</c:v>
                </c:pt>
                <c:pt idx="12">
                  <c:v>Sweet Dream</c:v>
                </c:pt>
                <c:pt idx="13">
                  <c:v>Glohaven</c:v>
                </c:pt>
                <c:pt idx="14">
                  <c:v>Extreme 486</c:v>
                </c:pt>
                <c:pt idx="15">
                  <c:v>Gea</c:v>
                </c:pt>
                <c:pt idx="16">
                  <c:v>Lady Erica</c:v>
                </c:pt>
                <c:pt idx="17">
                  <c:v>Extreme Great</c:v>
                </c:pt>
              </c:strCache>
            </c:strRef>
          </c:cat>
          <c:val>
            <c:numRef>
              <c:f>Foglio6!$B$2:$B$19</c:f>
              <c:numCache>
                <c:formatCode>0</c:formatCode>
                <c:ptCount val="18"/>
                <c:pt idx="0">
                  <c:v>157.875</c:v>
                </c:pt>
                <c:pt idx="1">
                  <c:v>159.79166666666666</c:v>
                </c:pt>
                <c:pt idx="2">
                  <c:v>172.75</c:v>
                </c:pt>
                <c:pt idx="3">
                  <c:v>174</c:v>
                </c:pt>
                <c:pt idx="4">
                  <c:v>176.79166666666666</c:v>
                </c:pt>
                <c:pt idx="5">
                  <c:v>185.54166666666666</c:v>
                </c:pt>
                <c:pt idx="6">
                  <c:v>190.375</c:v>
                </c:pt>
                <c:pt idx="7">
                  <c:v>209.04166666666666</c:v>
                </c:pt>
                <c:pt idx="8">
                  <c:v>221.51250000000005</c:v>
                </c:pt>
                <c:pt idx="9">
                  <c:v>227.16666666666666</c:v>
                </c:pt>
                <c:pt idx="10">
                  <c:v>238.42857142857142</c:v>
                </c:pt>
                <c:pt idx="11">
                  <c:v>238.75</c:v>
                </c:pt>
                <c:pt idx="12">
                  <c:v>239.5</c:v>
                </c:pt>
                <c:pt idx="13">
                  <c:v>246.375</c:v>
                </c:pt>
                <c:pt idx="14">
                  <c:v>247.82916666666668</c:v>
                </c:pt>
                <c:pt idx="15">
                  <c:v>260.00619047619051</c:v>
                </c:pt>
                <c:pt idx="16">
                  <c:v>272.25875000000002</c:v>
                </c:pt>
                <c:pt idx="17">
                  <c:v>280.95833333333331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Foglio6!$B$2:$B$19</c15:f>
                <c15:dlblRangeCache>
                  <c:ptCount val="18"/>
                  <c:pt idx="0">
                    <c:v>158</c:v>
                  </c:pt>
                  <c:pt idx="1">
                    <c:v>160</c:v>
                  </c:pt>
                  <c:pt idx="2">
                    <c:v>173</c:v>
                  </c:pt>
                  <c:pt idx="3">
                    <c:v>174</c:v>
                  </c:pt>
                  <c:pt idx="4">
                    <c:v>177</c:v>
                  </c:pt>
                  <c:pt idx="5">
                    <c:v>186</c:v>
                  </c:pt>
                  <c:pt idx="6">
                    <c:v>190</c:v>
                  </c:pt>
                  <c:pt idx="7">
                    <c:v>209</c:v>
                  </c:pt>
                  <c:pt idx="8">
                    <c:v>222</c:v>
                  </c:pt>
                  <c:pt idx="9">
                    <c:v>227</c:v>
                  </c:pt>
                  <c:pt idx="10">
                    <c:v>238</c:v>
                  </c:pt>
                  <c:pt idx="11">
                    <c:v>239</c:v>
                  </c:pt>
                  <c:pt idx="12">
                    <c:v>240</c:v>
                  </c:pt>
                  <c:pt idx="13">
                    <c:v>246</c:v>
                  </c:pt>
                  <c:pt idx="14">
                    <c:v>248</c:v>
                  </c:pt>
                  <c:pt idx="15">
                    <c:v>260</c:v>
                  </c:pt>
                  <c:pt idx="16">
                    <c:v>272</c:v>
                  </c:pt>
                  <c:pt idx="17">
                    <c:v>281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91C5-4A35-90CA-ACBADBE03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880945871"/>
        <c:axId val="880943791"/>
      </c:barChart>
      <c:catAx>
        <c:axId val="8809458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80943791"/>
        <c:crosses val="autoZero"/>
        <c:auto val="1"/>
        <c:lblAlgn val="ctr"/>
        <c:lblOffset val="100"/>
        <c:noMultiLvlLbl val="0"/>
      </c:catAx>
      <c:valAx>
        <c:axId val="880943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8094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Durezza2020!$L$1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Durezza2020!$M$2:$M$19</c:f>
                <c:numCache>
                  <c:formatCode>General</c:formatCode>
                  <c:ptCount val="18"/>
                  <c:pt idx="0">
                    <c:v>11.323231858005236</c:v>
                  </c:pt>
                  <c:pt idx="1">
                    <c:v>2.5180507759266741</c:v>
                  </c:pt>
                  <c:pt idx="2">
                    <c:v>8.1981793666359977</c:v>
                  </c:pt>
                  <c:pt idx="3">
                    <c:v>15.227739752537612</c:v>
                  </c:pt>
                  <c:pt idx="4">
                    <c:v>4.7729233286791102</c:v>
                  </c:pt>
                  <c:pt idx="5">
                    <c:v>6.7432198905829566</c:v>
                  </c:pt>
                  <c:pt idx="6">
                    <c:v>11.654367222733256</c:v>
                  </c:pt>
                  <c:pt idx="7">
                    <c:v>6.24093545570845</c:v>
                  </c:pt>
                  <c:pt idx="8">
                    <c:v>8.1649658092772608</c:v>
                  </c:pt>
                  <c:pt idx="9">
                    <c:v>14.866556183380972</c:v>
                  </c:pt>
                  <c:pt idx="10">
                    <c:v>6.9025305168634992</c:v>
                  </c:pt>
                  <c:pt idx="11">
                    <c:v>7.9398441761237066</c:v>
                  </c:pt>
                  <c:pt idx="12">
                    <c:v>15.316704909195128</c:v>
                  </c:pt>
                  <c:pt idx="13">
                    <c:v>16.744834808191538</c:v>
                  </c:pt>
                  <c:pt idx="14">
                    <c:v>6.1348080300215901</c:v>
                  </c:pt>
                  <c:pt idx="15">
                    <c:v>12.328534123049213</c:v>
                  </c:pt>
                  <c:pt idx="16">
                    <c:v>5.3118339309644202</c:v>
                  </c:pt>
                  <c:pt idx="17">
                    <c:v>15.449610875050423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Durezza2020!$K$2:$K$19</c:f>
              <c:strCache>
                <c:ptCount val="18"/>
                <c:pt idx="0">
                  <c:v>Corindon</c:v>
                </c:pt>
                <c:pt idx="1">
                  <c:v>Extreme 3-14</c:v>
                </c:pt>
                <c:pt idx="2">
                  <c:v>Extreme 436</c:v>
                </c:pt>
                <c:pt idx="3">
                  <c:v>Extreme 486</c:v>
                </c:pt>
                <c:pt idx="4">
                  <c:v>Extreme 5-14</c:v>
                </c:pt>
                <c:pt idx="5">
                  <c:v>Extreme Great</c:v>
                </c:pt>
                <c:pt idx="6">
                  <c:v>Extreme July</c:v>
                </c:pt>
                <c:pt idx="7">
                  <c:v>Extreme Late</c:v>
                </c:pt>
                <c:pt idx="8">
                  <c:v>Extreme Sweet</c:v>
                </c:pt>
                <c:pt idx="9">
                  <c:v>Glohaven</c:v>
                </c:pt>
                <c:pt idx="10">
                  <c:v>Royal Lee</c:v>
                </c:pt>
                <c:pt idx="11">
                  <c:v>Sweet Dream</c:v>
                </c:pt>
                <c:pt idx="12">
                  <c:v>Sweet Juana</c:v>
                </c:pt>
                <c:pt idx="13">
                  <c:v>Tardibelle</c:v>
                </c:pt>
                <c:pt idx="14">
                  <c:v>Big Top</c:v>
                </c:pt>
                <c:pt idx="15">
                  <c:v>Gea</c:v>
                </c:pt>
                <c:pt idx="16">
                  <c:v>Lady Erica</c:v>
                </c:pt>
                <c:pt idx="17">
                  <c:v>Orion</c:v>
                </c:pt>
              </c:strCache>
            </c:strRef>
          </c:cat>
          <c:val>
            <c:numRef>
              <c:f>Durezza2020!$L$2:$L$19</c:f>
              <c:numCache>
                <c:formatCode>General</c:formatCode>
                <c:ptCount val="18"/>
                <c:pt idx="0">
                  <c:v>71.041666666666671</c:v>
                </c:pt>
                <c:pt idx="1">
                  <c:v>97.5</c:v>
                </c:pt>
                <c:pt idx="2">
                  <c:v>76.25</c:v>
                </c:pt>
                <c:pt idx="3">
                  <c:v>65.625</c:v>
                </c:pt>
                <c:pt idx="4">
                  <c:v>94.791666666666671</c:v>
                </c:pt>
                <c:pt idx="5">
                  <c:v>79.583333333333329</c:v>
                </c:pt>
                <c:pt idx="6">
                  <c:v>82.5</c:v>
                </c:pt>
                <c:pt idx="7">
                  <c:v>94.583333333333329</c:v>
                </c:pt>
                <c:pt idx="8">
                  <c:v>88.75</c:v>
                </c:pt>
                <c:pt idx="9">
                  <c:v>61.25</c:v>
                </c:pt>
                <c:pt idx="10">
                  <c:v>90.833333333333329</c:v>
                </c:pt>
                <c:pt idx="11">
                  <c:v>87.5</c:v>
                </c:pt>
                <c:pt idx="12">
                  <c:v>68.333333333333329</c:v>
                </c:pt>
                <c:pt idx="13">
                  <c:v>71.041666666666671</c:v>
                </c:pt>
                <c:pt idx="14">
                  <c:v>74.375</c:v>
                </c:pt>
                <c:pt idx="15">
                  <c:v>83.888888888888886</c:v>
                </c:pt>
                <c:pt idx="16">
                  <c:v>72.291666666666671</c:v>
                </c:pt>
                <c:pt idx="17">
                  <c:v>50.789473684210527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0-4A25-BFB6-FD8F074C6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6878656"/>
        <c:axId val="1546879072"/>
      </c:barChart>
      <c:catAx>
        <c:axId val="154687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46879072"/>
        <c:crosses val="autoZero"/>
        <c:auto val="1"/>
        <c:lblAlgn val="ctr"/>
        <c:lblOffset val="100"/>
        <c:noMultiLvlLbl val="0"/>
      </c:catAx>
      <c:valAx>
        <c:axId val="15468790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% sovraccolore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4687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Foglio6!$E$25</c:f>
              <c:strCache>
                <c:ptCount val="1"/>
                <c:pt idx="0">
                  <c:v>media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6354EB9-16A5-4B66-AE70-0BE1EC963781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BED-497C-A2E8-B4917498C0D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E4C794-04F5-426B-B938-D60B7A58431C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BED-497C-A2E8-B4917498C0D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6EA700E-E5B6-4501-838A-3477873F7C2A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BED-497C-A2E8-B4917498C0D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B23607C-495B-46A8-8160-02F61FB78956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BED-497C-A2E8-B4917498C0D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DE7133E-027D-48C9-AE72-7440FA5E3A0B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BED-497C-A2E8-B4917498C0D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062BD22-D4A9-4546-841F-9500C1D10DF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BED-497C-A2E8-B4917498C0D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4A770A7-1B7C-4898-9CE0-DBB4D757FC83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BED-497C-A2E8-B4917498C0D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D7EE9EE-CDE6-4724-AE5B-E580F0BF1EA3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BED-497C-A2E8-B4917498C0D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D1F856D-1898-45C8-8423-84DD81C5B82B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BED-497C-A2E8-B4917498C0D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6E0ECF7-2547-4337-B86B-D62220B61453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BED-497C-A2E8-B4917498C0D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A4F0872-00CC-4C6D-93C9-B072EB431201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4BED-497C-A2E8-B4917498C0D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EBF65794-EF63-4581-B9F4-8ADE76A4BE05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BED-497C-A2E8-B4917498C0D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3B9F81F0-800C-4BE5-8CC9-B8A8602D04BB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4BED-497C-A2E8-B4917498C0D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08947B5B-7C89-4A8A-9958-122F841F112F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BED-497C-A2E8-B4917498C0DA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FC347C28-B62B-4379-BEE1-959F7555265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4BED-497C-A2E8-B4917498C0DA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9DBB5E2-4DEC-4057-9201-63C7F01FB4F1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4BED-497C-A2E8-B4917498C0DA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ED5DC4EA-0544-482A-8BB5-C6B8052F69A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4BED-497C-A2E8-B4917498C0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Foglio6!$F$26:$F$42</c:f>
                <c:numCache>
                  <c:formatCode>General</c:formatCode>
                  <c:ptCount val="17"/>
                  <c:pt idx="0">
                    <c:v>8.5442069393374495E-2</c:v>
                  </c:pt>
                  <c:pt idx="1">
                    <c:v>0.15615274751202915</c:v>
                  </c:pt>
                  <c:pt idx="2">
                    <c:v>1.4781478005053776</c:v>
                  </c:pt>
                  <c:pt idx="3">
                    <c:v>0.13266670085119001</c:v>
                  </c:pt>
                  <c:pt idx="4">
                    <c:v>6.7764399863710717E-2</c:v>
                  </c:pt>
                  <c:pt idx="5">
                    <c:v>0.19150808657135704</c:v>
                  </c:pt>
                  <c:pt idx="6">
                    <c:v>0.11490485194281434</c:v>
                  </c:pt>
                  <c:pt idx="7">
                    <c:v>8.8388347648175251E-4</c:v>
                  </c:pt>
                  <c:pt idx="8">
                    <c:v>0.19150808657135768</c:v>
                  </c:pt>
                  <c:pt idx="9">
                    <c:v>0.18266925180652507</c:v>
                  </c:pt>
                  <c:pt idx="10">
                    <c:v>0.18561553006146883</c:v>
                  </c:pt>
                  <c:pt idx="11">
                    <c:v>5.3033008588990557E-2</c:v>
                  </c:pt>
                  <c:pt idx="12">
                    <c:v>7.3656956373598911E-2</c:v>
                  </c:pt>
                  <c:pt idx="13">
                    <c:v>0.15427784316797374</c:v>
                  </c:pt>
                  <c:pt idx="14">
                    <c:v>0.10606601717798238</c:v>
                  </c:pt>
                  <c:pt idx="15">
                    <c:v>0.10901229543292616</c:v>
                  </c:pt>
                  <c:pt idx="16">
                    <c:v>0.15152288168283295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Foglio6!$D$26:$D$42</c:f>
              <c:strCache>
                <c:ptCount val="17"/>
                <c:pt idx="0">
                  <c:v>Extreme 5-14</c:v>
                </c:pt>
                <c:pt idx="1">
                  <c:v>Glohaven</c:v>
                </c:pt>
                <c:pt idx="2">
                  <c:v>Extreme Late</c:v>
                </c:pt>
                <c:pt idx="3">
                  <c:v>Gea</c:v>
                </c:pt>
                <c:pt idx="4">
                  <c:v>Extreme 3-14</c:v>
                </c:pt>
                <c:pt idx="5">
                  <c:v>Extreme July</c:v>
                </c:pt>
                <c:pt idx="6">
                  <c:v>Lady Erica</c:v>
                </c:pt>
                <c:pt idx="7">
                  <c:v>Extreme Sweet</c:v>
                </c:pt>
                <c:pt idx="8">
                  <c:v>Royal Lee</c:v>
                </c:pt>
                <c:pt idx="9">
                  <c:v>Tardibelle</c:v>
                </c:pt>
                <c:pt idx="10">
                  <c:v>Extreme 436</c:v>
                </c:pt>
                <c:pt idx="11">
                  <c:v>Sweet Juana</c:v>
                </c:pt>
                <c:pt idx="12">
                  <c:v>Extreme 486</c:v>
                </c:pt>
                <c:pt idx="13">
                  <c:v>Sweet Dream</c:v>
                </c:pt>
                <c:pt idx="14">
                  <c:v>Extreme Great</c:v>
                </c:pt>
                <c:pt idx="15">
                  <c:v>Corindon</c:v>
                </c:pt>
                <c:pt idx="16">
                  <c:v>Orion</c:v>
                </c:pt>
              </c:strCache>
            </c:strRef>
          </c:cat>
          <c:val>
            <c:numRef>
              <c:f>Foglio6!$E$26:$E$42</c:f>
              <c:numCache>
                <c:formatCode>0.0</c:formatCode>
                <c:ptCount val="17"/>
                <c:pt idx="0">
                  <c:v>2.0666666666666669</c:v>
                </c:pt>
                <c:pt idx="1">
                  <c:v>2.9583333333333335</c:v>
                </c:pt>
                <c:pt idx="2">
                  <c:v>4.1262499999999998</c:v>
                </c:pt>
                <c:pt idx="3">
                  <c:v>4.2523809523809515</c:v>
                </c:pt>
                <c:pt idx="4">
                  <c:v>4.333333333333333</c:v>
                </c:pt>
                <c:pt idx="5">
                  <c:v>4.5166666666666666</c:v>
                </c:pt>
                <c:pt idx="6">
                  <c:v>4.5625</c:v>
                </c:pt>
                <c:pt idx="7">
                  <c:v>5.0554166666666651</c:v>
                </c:pt>
                <c:pt idx="8">
                  <c:v>5.3375000000000012</c:v>
                </c:pt>
                <c:pt idx="9">
                  <c:v>5.9041666666666659</c:v>
                </c:pt>
                <c:pt idx="10">
                  <c:v>5.9083333333333341</c:v>
                </c:pt>
                <c:pt idx="11">
                  <c:v>6.0458333333333334</c:v>
                </c:pt>
                <c:pt idx="12">
                  <c:v>6.3791666666666664</c:v>
                </c:pt>
                <c:pt idx="13">
                  <c:v>6.4863636363636372</c:v>
                </c:pt>
                <c:pt idx="14">
                  <c:v>6.4916666666666663</c:v>
                </c:pt>
                <c:pt idx="15">
                  <c:v>6.55</c:v>
                </c:pt>
                <c:pt idx="16">
                  <c:v>6.7857142857142874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Foglio6!$E$26:$E$42</c15:f>
                <c15:dlblRangeCache>
                  <c:ptCount val="17"/>
                  <c:pt idx="0">
                    <c:v>2,1</c:v>
                  </c:pt>
                  <c:pt idx="1">
                    <c:v>3,0</c:v>
                  </c:pt>
                  <c:pt idx="2">
                    <c:v>4,1</c:v>
                  </c:pt>
                  <c:pt idx="3">
                    <c:v>4,3</c:v>
                  </c:pt>
                  <c:pt idx="4">
                    <c:v>4,3</c:v>
                  </c:pt>
                  <c:pt idx="5">
                    <c:v>4,5</c:v>
                  </c:pt>
                  <c:pt idx="6">
                    <c:v>4,6</c:v>
                  </c:pt>
                  <c:pt idx="7">
                    <c:v>5,1</c:v>
                  </c:pt>
                  <c:pt idx="8">
                    <c:v>5,3</c:v>
                  </c:pt>
                  <c:pt idx="9">
                    <c:v>5,9</c:v>
                  </c:pt>
                  <c:pt idx="10">
                    <c:v>5,9</c:v>
                  </c:pt>
                  <c:pt idx="11">
                    <c:v>6,0</c:v>
                  </c:pt>
                  <c:pt idx="12">
                    <c:v>6,4</c:v>
                  </c:pt>
                  <c:pt idx="13">
                    <c:v>6,5</c:v>
                  </c:pt>
                  <c:pt idx="14">
                    <c:v>6,5</c:v>
                  </c:pt>
                  <c:pt idx="15">
                    <c:v>6,6</c:v>
                  </c:pt>
                  <c:pt idx="16">
                    <c:v>6,8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4BED-497C-A2E8-B4917498C0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34629071"/>
        <c:axId val="834630319"/>
      </c:barChart>
      <c:catAx>
        <c:axId val="834629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630319"/>
        <c:crosses val="autoZero"/>
        <c:auto val="1"/>
        <c:lblAlgn val="ctr"/>
        <c:lblOffset val="100"/>
        <c:noMultiLvlLbl val="0"/>
      </c:catAx>
      <c:valAx>
        <c:axId val="83463031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kg/cm²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629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SS-TA'!$B$1</c:f>
              <c:strCache>
                <c:ptCount val="1"/>
                <c:pt idx="0">
                  <c:v>Contenuto solidi solubili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'Grafico SS-TA'!$G$2:$G$19</c:f>
                <c:numCache>
                  <c:formatCode>General</c:formatCode>
                  <c:ptCount val="13"/>
                  <c:pt idx="0">
                    <c:v>0.46010335654378354</c:v>
                  </c:pt>
                  <c:pt idx="1">
                    <c:v>0.35524352666869419</c:v>
                  </c:pt>
                  <c:pt idx="2">
                    <c:v>0.38117795247279834</c:v>
                  </c:pt>
                  <c:pt idx="3">
                    <c:v>0.29697089145041</c:v>
                  </c:pt>
                  <c:pt idx="4">
                    <c:v>0.37252883552519628</c:v>
                  </c:pt>
                  <c:pt idx="5">
                    <c:v>0.48304589153965022</c:v>
                  </c:pt>
                  <c:pt idx="6">
                    <c:v>0.31911599057938683</c:v>
                  </c:pt>
                  <c:pt idx="7">
                    <c:v>0.36703550619919367</c:v>
                  </c:pt>
                  <c:pt idx="8">
                    <c:v>0.39689694826462474</c:v>
                  </c:pt>
                  <c:pt idx="9">
                    <c:v>0.568991354832458</c:v>
                  </c:pt>
                  <c:pt idx="10">
                    <c:v>0.13872638167563761</c:v>
                  </c:pt>
                  <c:pt idx="11">
                    <c:v>0.27745276335260594</c:v>
                  </c:pt>
                  <c:pt idx="12">
                    <c:v>0.34214444241598058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13"/>
                <c:pt idx="0">
                  <c:v>Corindon</c:v>
                </c:pt>
                <c:pt idx="1">
                  <c:v>Extreme 3-14</c:v>
                </c:pt>
                <c:pt idx="2">
                  <c:v>Extreme 436</c:v>
                </c:pt>
                <c:pt idx="3">
                  <c:v>Extreme 486</c:v>
                </c:pt>
                <c:pt idx="4">
                  <c:v>Extreme 5-14</c:v>
                </c:pt>
                <c:pt idx="5">
                  <c:v>Extreme Great</c:v>
                </c:pt>
                <c:pt idx="6">
                  <c:v>Extreme July</c:v>
                </c:pt>
                <c:pt idx="7">
                  <c:v>Extreme Sweet</c:v>
                </c:pt>
                <c:pt idx="8">
                  <c:v>Glohaven</c:v>
                </c:pt>
                <c:pt idx="9">
                  <c:v>Royal Lee</c:v>
                </c:pt>
                <c:pt idx="10">
                  <c:v>Sweet Dream</c:v>
                </c:pt>
                <c:pt idx="11">
                  <c:v>Sweet Juana</c:v>
                </c:pt>
                <c:pt idx="12">
                  <c:v>Lady Erica</c:v>
                </c:pt>
              </c:strCache>
            </c:strRef>
          </c:cat>
          <c:val>
            <c:numRef>
              <c:f>'Grafico SS-TA'!$B$2:$B$19</c:f>
              <c:numCache>
                <c:formatCode>0.0</c:formatCode>
                <c:ptCount val="13"/>
                <c:pt idx="0">
                  <c:v>13.233333333333334</c:v>
                </c:pt>
                <c:pt idx="1">
                  <c:v>11.166666666666666</c:v>
                </c:pt>
                <c:pt idx="2">
                  <c:v>13</c:v>
                </c:pt>
                <c:pt idx="3">
                  <c:v>15.299999999999999</c:v>
                </c:pt>
                <c:pt idx="4">
                  <c:v>11.933333333333332</c:v>
                </c:pt>
                <c:pt idx="5">
                  <c:v>15.6</c:v>
                </c:pt>
                <c:pt idx="6">
                  <c:v>12.833333333333334</c:v>
                </c:pt>
                <c:pt idx="7">
                  <c:v>11.733333333333334</c:v>
                </c:pt>
                <c:pt idx="8">
                  <c:v>12.433333333333332</c:v>
                </c:pt>
                <c:pt idx="9">
                  <c:v>12.233333333333334</c:v>
                </c:pt>
                <c:pt idx="10">
                  <c:v>13.166666666666666</c:v>
                </c:pt>
                <c:pt idx="11">
                  <c:v>12.933333333333332</c:v>
                </c:pt>
                <c:pt idx="12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3-4543-8CD5-6AFB219DC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945791"/>
        <c:axId val="1095949119"/>
      </c:barChart>
      <c:lineChart>
        <c:grouping val="stacked"/>
        <c:varyColors val="0"/>
        <c:ser>
          <c:idx val="1"/>
          <c:order val="1"/>
          <c:tx>
            <c:strRef>
              <c:f>'Grafico SS-TA'!$C$1</c:f>
              <c:strCache>
                <c:ptCount val="1"/>
                <c:pt idx="0">
                  <c:v>Acidità titolabile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'Grafico SS-TA'!$H$2:$H$19</c:f>
                <c:numCache>
                  <c:formatCode>General</c:formatCode>
                  <c:ptCount val="13"/>
                  <c:pt idx="0">
                    <c:v>0.37907075206465035</c:v>
                  </c:pt>
                  <c:pt idx="1">
                    <c:v>0.26341766578737541</c:v>
                  </c:pt>
                  <c:pt idx="2">
                    <c:v>0.27745276335251812</c:v>
                  </c:pt>
                  <c:pt idx="3">
                    <c:v>0.29697089145035721</c:v>
                  </c:pt>
                  <c:pt idx="4">
                    <c:v>0.6435085280205729</c:v>
                  </c:pt>
                  <c:pt idx="5">
                    <c:v>0.60594667242181821</c:v>
                  </c:pt>
                  <c:pt idx="6">
                    <c:v>0.26341766578738351</c:v>
                  </c:pt>
                  <c:pt idx="7">
                    <c:v>0.29697089145034972</c:v>
                  </c:pt>
                  <c:pt idx="8">
                    <c:v>0.28963261087242265</c:v>
                  </c:pt>
                  <c:pt idx="9">
                    <c:v>0.36079194549182286</c:v>
                  </c:pt>
                  <c:pt idx="10">
                    <c:v>0.31840128062709006</c:v>
                  </c:pt>
                  <c:pt idx="11">
                    <c:v>0.34214444241598307</c:v>
                  </c:pt>
                  <c:pt idx="12">
                    <c:v>0.31622776601686592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13"/>
                <c:pt idx="0">
                  <c:v>Corindon</c:v>
                </c:pt>
                <c:pt idx="1">
                  <c:v>Extreme 3-14</c:v>
                </c:pt>
                <c:pt idx="2">
                  <c:v>Extreme 436</c:v>
                </c:pt>
                <c:pt idx="3">
                  <c:v>Extreme 486</c:v>
                </c:pt>
                <c:pt idx="4">
                  <c:v>Extreme 5-14</c:v>
                </c:pt>
                <c:pt idx="5">
                  <c:v>Extreme Great</c:v>
                </c:pt>
                <c:pt idx="6">
                  <c:v>Extreme July</c:v>
                </c:pt>
                <c:pt idx="7">
                  <c:v>Extreme Sweet</c:v>
                </c:pt>
                <c:pt idx="8">
                  <c:v>Glohaven</c:v>
                </c:pt>
                <c:pt idx="9">
                  <c:v>Royal Lee</c:v>
                </c:pt>
                <c:pt idx="10">
                  <c:v>Sweet Dream</c:v>
                </c:pt>
                <c:pt idx="11">
                  <c:v>Sweet Juana</c:v>
                </c:pt>
                <c:pt idx="12">
                  <c:v>Lady Erica</c:v>
                </c:pt>
              </c:strCache>
            </c:strRef>
          </c:cat>
          <c:val>
            <c:numRef>
              <c:f>'Grafico SS-TA'!$C$2:$C$19</c:f>
              <c:numCache>
                <c:formatCode>0.0</c:formatCode>
                <c:ptCount val="13"/>
                <c:pt idx="0">
                  <c:v>4.2666666666666666</c:v>
                </c:pt>
                <c:pt idx="1">
                  <c:v>2.5666666666666669</c:v>
                </c:pt>
                <c:pt idx="2">
                  <c:v>3.4333333333333336</c:v>
                </c:pt>
                <c:pt idx="3">
                  <c:v>4.3</c:v>
                </c:pt>
                <c:pt idx="4">
                  <c:v>6.2666666666666666</c:v>
                </c:pt>
                <c:pt idx="5">
                  <c:v>5.7333333333333334</c:v>
                </c:pt>
                <c:pt idx="6">
                  <c:v>5.0666666666666664</c:v>
                </c:pt>
                <c:pt idx="7">
                  <c:v>5.2</c:v>
                </c:pt>
                <c:pt idx="8">
                  <c:v>7.833333333333333</c:v>
                </c:pt>
                <c:pt idx="9">
                  <c:v>4.55</c:v>
                </c:pt>
                <c:pt idx="10">
                  <c:v>4.8500000000000005</c:v>
                </c:pt>
                <c:pt idx="11">
                  <c:v>4.1333333333333329</c:v>
                </c:pt>
                <c:pt idx="12">
                  <c:v>6.9666666666666659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C3-4543-8CD5-6AFB219DC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1095938719"/>
        <c:axId val="1095947455"/>
      </c:lineChart>
      <c:catAx>
        <c:axId val="109594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9119"/>
        <c:crosses val="autoZero"/>
        <c:auto val="1"/>
        <c:lblAlgn val="ctr"/>
        <c:lblOffset val="100"/>
        <c:noMultiLvlLbl val="0"/>
      </c:catAx>
      <c:valAx>
        <c:axId val="109594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/>
                  <a:t>°Brix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5791"/>
        <c:crosses val="autoZero"/>
        <c:crossBetween val="between"/>
        <c:majorUnit val="6"/>
      </c:valAx>
      <c:valAx>
        <c:axId val="109594745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 dirty="0" err="1">
                    <a:effectLst/>
                  </a:rPr>
                  <a:t>meqNaOH</a:t>
                </a:r>
                <a:endParaRPr lang="it-IT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38719"/>
        <c:crosses val="max"/>
        <c:crossBetween val="between"/>
      </c:valAx>
      <c:catAx>
        <c:axId val="1095938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9474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SS-TA'!$B$1</c:f>
              <c:strCache>
                <c:ptCount val="1"/>
                <c:pt idx="0">
                  <c:v>Contenuto solidi solubili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'Grafico SS-TA'!$G$2:$G$19</c:f>
                <c:numCache>
                  <c:formatCode>General</c:formatCode>
                  <c:ptCount val="3"/>
                  <c:pt idx="0">
                    <c:v>0.34214444241592146</c:v>
                  </c:pt>
                  <c:pt idx="1">
                    <c:v>0.26341766578738351</c:v>
                  </c:pt>
                  <c:pt idx="2">
                    <c:v>0.2402811414134777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3"/>
                <c:pt idx="0">
                  <c:v>Tardibelle</c:v>
                </c:pt>
                <c:pt idx="1">
                  <c:v>Big Top</c:v>
                </c:pt>
                <c:pt idx="2">
                  <c:v>Gea</c:v>
                </c:pt>
              </c:strCache>
            </c:strRef>
          </c:cat>
          <c:val>
            <c:numRef>
              <c:f>'Grafico SS-TA'!$B$2:$B$19</c:f>
              <c:numCache>
                <c:formatCode>0.0</c:formatCode>
                <c:ptCount val="3"/>
                <c:pt idx="0">
                  <c:v>12.966666666666669</c:v>
                </c:pt>
                <c:pt idx="1">
                  <c:v>13.800000000000002</c:v>
                </c:pt>
                <c:pt idx="2">
                  <c:v>19.033333333333331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0-46B0-B18C-0B624736D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945791"/>
        <c:axId val="1095949119"/>
      </c:barChart>
      <c:lineChart>
        <c:grouping val="stacked"/>
        <c:varyColors val="0"/>
        <c:ser>
          <c:idx val="1"/>
          <c:order val="1"/>
          <c:tx>
            <c:strRef>
              <c:f>'Grafico SS-TA'!$C$1</c:f>
              <c:strCache>
                <c:ptCount val="1"/>
                <c:pt idx="0">
                  <c:v>Acidità titolabile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'Grafico SS-TA'!$H$2:$H$19</c:f>
                <c:numCache>
                  <c:formatCode>General</c:formatCode>
                  <c:ptCount val="3"/>
                  <c:pt idx="0">
                    <c:v>0.80235503188692336</c:v>
                  </c:pt>
                  <c:pt idx="1">
                    <c:v>0.31622776601676605</c:v>
                  </c:pt>
                  <c:pt idx="2">
                    <c:v>0.46570402255253096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3"/>
                <c:pt idx="0">
                  <c:v>Tardibelle</c:v>
                </c:pt>
                <c:pt idx="1">
                  <c:v>Big Top</c:v>
                </c:pt>
                <c:pt idx="2">
                  <c:v>Gea</c:v>
                </c:pt>
              </c:strCache>
            </c:strRef>
          </c:cat>
          <c:val>
            <c:numRef>
              <c:f>'Grafico SS-TA'!$C$2:$C$19</c:f>
              <c:numCache>
                <c:formatCode>0.0</c:formatCode>
                <c:ptCount val="3"/>
                <c:pt idx="0">
                  <c:v>8.1</c:v>
                </c:pt>
                <c:pt idx="1">
                  <c:v>8.2666666666666675</c:v>
                </c:pt>
                <c:pt idx="2">
                  <c:v>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10-46B0-B18C-0B624736D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1095938719"/>
        <c:axId val="1095947455"/>
      </c:lineChart>
      <c:catAx>
        <c:axId val="109594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9119"/>
        <c:crosses val="autoZero"/>
        <c:auto val="1"/>
        <c:lblAlgn val="ctr"/>
        <c:lblOffset val="100"/>
        <c:noMultiLvlLbl val="0"/>
      </c:catAx>
      <c:valAx>
        <c:axId val="109594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°Brix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5791"/>
        <c:crosses val="autoZero"/>
        <c:crossBetween val="between"/>
        <c:majorUnit val="6"/>
      </c:valAx>
      <c:valAx>
        <c:axId val="109594745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 dirty="0" err="1">
                    <a:effectLst/>
                  </a:rPr>
                  <a:t>meqNaOH</a:t>
                </a:r>
                <a:endParaRPr lang="it-IT" sz="10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aseline="0" dirty="0"/>
                  <a:t>.</a:t>
                </a:r>
                <a:endParaRPr lang="it-IT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38719"/>
        <c:crosses val="max"/>
        <c:crossBetween val="between"/>
      </c:valAx>
      <c:catAx>
        <c:axId val="1095938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9474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SS-TA'!$B$1</c:f>
              <c:strCache>
                <c:ptCount val="1"/>
                <c:pt idx="0">
                  <c:v>Contenuto solidi solubili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'Grafico SS-TA'!$G$2:$G$19</c:f>
                <c:numCache>
                  <c:formatCode>General</c:formatCode>
                  <c:ptCount val="2"/>
                  <c:pt idx="0">
                    <c:v>0.32734030476272574</c:v>
                  </c:pt>
                  <c:pt idx="1">
                    <c:v>0.6368025612541679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2"/>
                <c:pt idx="0">
                  <c:v>Extreme Late</c:v>
                </c:pt>
                <c:pt idx="1">
                  <c:v>Orion</c:v>
                </c:pt>
              </c:strCache>
            </c:strRef>
          </c:cat>
          <c:val>
            <c:numRef>
              <c:f>'Grafico SS-TA'!$B$2:$B$19</c:f>
              <c:numCache>
                <c:formatCode>0.0</c:formatCode>
                <c:ptCount val="2"/>
                <c:pt idx="0">
                  <c:v>10.533333333333333</c:v>
                </c:pt>
                <c:pt idx="1">
                  <c:v>15.700000000000001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5-4A93-BA30-F89C7471E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945791"/>
        <c:axId val="1095949119"/>
      </c:barChart>
      <c:lineChart>
        <c:grouping val="stacked"/>
        <c:varyColors val="0"/>
        <c:ser>
          <c:idx val="1"/>
          <c:order val="1"/>
          <c:tx>
            <c:strRef>
              <c:f>'Grafico SS-TA'!$C$1</c:f>
              <c:strCache>
                <c:ptCount val="1"/>
                <c:pt idx="0">
                  <c:v>Acidità titolabile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'Grafico SS-TA'!$H$2:$H$19</c:f>
                <c:numCache>
                  <c:formatCode>General</c:formatCode>
                  <c:ptCount val="2"/>
                  <c:pt idx="0">
                    <c:v>0.28963261087237391</c:v>
                  </c:pt>
                  <c:pt idx="1">
                    <c:v>0.55272510919115525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'Grafico SS-TA'!$A$2:$A$19</c:f>
              <c:strCache>
                <c:ptCount val="2"/>
                <c:pt idx="0">
                  <c:v>Extreme Late</c:v>
                </c:pt>
                <c:pt idx="1">
                  <c:v>Orion</c:v>
                </c:pt>
              </c:strCache>
            </c:strRef>
          </c:cat>
          <c:val>
            <c:numRef>
              <c:f>'Grafico SS-TA'!$C$2:$C$19</c:f>
              <c:numCache>
                <c:formatCode>0.0</c:formatCode>
                <c:ptCount val="2"/>
                <c:pt idx="0">
                  <c:v>14.866666666666667</c:v>
                </c:pt>
                <c:pt idx="1">
                  <c:v>21.8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35-4A93-BA30-F89C7471E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26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1095938719"/>
        <c:axId val="1095947455"/>
      </c:lineChart>
      <c:catAx>
        <c:axId val="109594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9119"/>
        <c:crosses val="autoZero"/>
        <c:auto val="1"/>
        <c:lblAlgn val="ctr"/>
        <c:lblOffset val="100"/>
        <c:noMultiLvlLbl val="0"/>
      </c:catAx>
      <c:valAx>
        <c:axId val="109594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°Brix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45791"/>
        <c:crosses val="autoZero"/>
        <c:crossBetween val="between"/>
        <c:majorUnit val="6"/>
      </c:valAx>
      <c:valAx>
        <c:axId val="109594745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 dirty="0" err="1">
                    <a:effectLst/>
                  </a:rPr>
                  <a:t>meqNaOH</a:t>
                </a:r>
                <a:r>
                  <a:rPr lang="it-IT" sz="1000" baseline="0" dirty="0"/>
                  <a:t>.</a:t>
                </a:r>
                <a:endParaRPr lang="it-IT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5938719"/>
        <c:crosses val="max"/>
        <c:crossBetween val="between"/>
      </c:valAx>
      <c:catAx>
        <c:axId val="1095938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9474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Foglio6!$R$2:$R$19</cx:f>
        <cx:lvl ptCount="18">
          <cx:pt idx="0">Extreme 3-14</cx:pt>
          <cx:pt idx="1">Royal Lee</cx:pt>
          <cx:pt idx="2">Extreme Late</cx:pt>
          <cx:pt idx="3">Extreme 5-14</cx:pt>
          <cx:pt idx="4">Extreme July</cx:pt>
          <cx:pt idx="5">Extreme Sweet</cx:pt>
          <cx:pt idx="6">Big Top</cx:pt>
          <cx:pt idx="7">Sweet Dream</cx:pt>
          <cx:pt idx="8">Extreme Great</cx:pt>
          <cx:pt idx="9">Glohaven</cx:pt>
          <cx:pt idx="10">Extreme 436</cx:pt>
          <cx:pt idx="11">Gea</cx:pt>
          <cx:pt idx="12">Orion</cx:pt>
          <cx:pt idx="13">Corindon</cx:pt>
          <cx:pt idx="14">Sweet Juana</cx:pt>
          <cx:pt idx="15">Lady Erica</cx:pt>
          <cx:pt idx="16">Extreme 486</cx:pt>
          <cx:pt idx="17">Tardibelle</cx:pt>
        </cx:lvl>
      </cx:strDim>
      <cx:numDim type="val">
        <cx:f>Foglio6!$S$2:$S$19</cx:f>
        <cx:lvl ptCount="18" formatCode="gg\-mmm">
          <cx:pt idx="0">44720</cx:pt>
          <cx:pt idx="1">44722</cx:pt>
          <cx:pt idx="2">44726</cx:pt>
          <cx:pt idx="3">44733</cx:pt>
          <cx:pt idx="4">44738</cx:pt>
          <cx:pt idx="5">44742</cx:pt>
          <cx:pt idx="6">44743</cx:pt>
          <cx:pt idx="7">44749</cx:pt>
          <cx:pt idx="8">44756</cx:pt>
          <cx:pt idx="9">44756</cx:pt>
          <cx:pt idx="10">44757</cx:pt>
          <cx:pt idx="11">44762</cx:pt>
          <cx:pt idx="12">44783</cx:pt>
          <cx:pt idx="13">44791</cx:pt>
          <cx:pt idx="14">44798</cx:pt>
          <cx:pt idx="15">44799</cx:pt>
          <cx:pt idx="16">44805</cx:pt>
          <cx:pt idx="17">44805</cx:pt>
        </cx:lvl>
      </cx:numDim>
    </cx:data>
  </cx:chartData>
  <cx:chart>
    <cx:plotArea>
      <cx:plotAreaRegion>
        <cx:series layoutId="boxWhisker" uniqueId="{5DA4C0C1-9580-4FBB-AD4D-B02E680D4732}">
          <cx:tx>
            <cx:txData>
              <cx:f>Foglio6!$S$1</cx:f>
              <cx:v>Data di maturazione</cx:v>
            </cx:txData>
          </cx:tx>
          <cx:spPr>
            <a:ln w="19050"/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/>
            </a:pPr>
            <a:endParaRPr lang="it-IT" sz="14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endParaRPr lang="it-IT" sz="16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8CB38-AF38-460F-BFDC-F707D52D0B5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1C5E2D5-63E1-4D9E-AF49-D53A3C8919E0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latin typeface="+mj-lt"/>
            </a:rPr>
            <a:t>Subacida</a:t>
          </a:r>
        </a:p>
      </dgm:t>
    </dgm:pt>
    <dgm:pt modelId="{D60651B8-D26A-4830-B802-31FA02C104AC}" type="parTrans" cxnId="{01845F2F-C293-4C0C-AACB-27FCD4D85081}">
      <dgm:prSet/>
      <dgm:spPr/>
      <dgm:t>
        <a:bodyPr/>
        <a:lstStyle/>
        <a:p>
          <a:endParaRPr lang="it-IT" sz="2000"/>
        </a:p>
      </dgm:t>
    </dgm:pt>
    <dgm:pt modelId="{9C3DB024-D3A3-406F-B7C5-70F2B910329B}" type="sibTrans" cxnId="{01845F2F-C293-4C0C-AACB-27FCD4D85081}">
      <dgm:prSet/>
      <dgm:spPr/>
      <dgm:t>
        <a:bodyPr/>
        <a:lstStyle/>
        <a:p>
          <a:endParaRPr lang="it-IT" sz="2000"/>
        </a:p>
      </dgm:t>
    </dgm:pt>
    <dgm:pt modelId="{EF809788-F629-464E-8EDA-26166054FD64}">
      <dgm:prSet phldrT="[Testo]" custT="1"/>
      <dgm:spPr/>
      <dgm:t>
        <a:bodyPr/>
        <a:lstStyle/>
        <a:p>
          <a:r>
            <a:rPr lang="it-IT" sz="1400" dirty="0"/>
            <a:t>Acidità molto bassa</a:t>
          </a:r>
        </a:p>
      </dgm:t>
    </dgm:pt>
    <dgm:pt modelId="{844EE60B-A1EB-45DB-BFD9-C9D2E9839FE6}" type="parTrans" cxnId="{09DA1CB7-FFA1-412C-B3D8-D6BABFBA9807}">
      <dgm:prSet/>
      <dgm:spPr/>
      <dgm:t>
        <a:bodyPr/>
        <a:lstStyle/>
        <a:p>
          <a:endParaRPr lang="it-IT" sz="2000"/>
        </a:p>
      </dgm:t>
    </dgm:pt>
    <dgm:pt modelId="{C60B7C3A-9A11-4D98-BC93-CD3F2FC3A406}" type="sibTrans" cxnId="{09DA1CB7-FFA1-412C-B3D8-D6BABFBA9807}">
      <dgm:prSet/>
      <dgm:spPr/>
      <dgm:t>
        <a:bodyPr/>
        <a:lstStyle/>
        <a:p>
          <a:endParaRPr lang="it-IT" sz="2000"/>
        </a:p>
      </dgm:t>
    </dgm:pt>
    <dgm:pt modelId="{333C96AC-ED91-4C97-ABCA-2C0174FB1352}">
      <dgm:prSet phldrT="[Tes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sz="2400" dirty="0">
              <a:latin typeface="+mj-lt"/>
            </a:rPr>
            <a:t>Acidula</a:t>
          </a:r>
        </a:p>
      </dgm:t>
    </dgm:pt>
    <dgm:pt modelId="{C7116569-294D-4451-8CA7-6DC9AD21473B}" type="parTrans" cxnId="{ED931376-1CC0-47A5-A742-0E2D15361A67}">
      <dgm:prSet/>
      <dgm:spPr/>
      <dgm:t>
        <a:bodyPr/>
        <a:lstStyle/>
        <a:p>
          <a:endParaRPr lang="it-IT" sz="2000"/>
        </a:p>
      </dgm:t>
    </dgm:pt>
    <dgm:pt modelId="{A0FC1AA0-A22B-4015-B10C-14A23F36D817}" type="sibTrans" cxnId="{ED931376-1CC0-47A5-A742-0E2D15361A67}">
      <dgm:prSet/>
      <dgm:spPr/>
      <dgm:t>
        <a:bodyPr/>
        <a:lstStyle/>
        <a:p>
          <a:endParaRPr lang="it-IT" sz="2000"/>
        </a:p>
      </dgm:t>
    </dgm:pt>
    <dgm:pt modelId="{6937E5BD-3E80-41DB-8904-BF95AF92679A}">
      <dgm:prSet phldrT="[Tes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t-IT" sz="2000" dirty="0">
              <a:latin typeface="+mj-lt"/>
            </a:rPr>
            <a:t>Equilibrata</a:t>
          </a:r>
        </a:p>
      </dgm:t>
    </dgm:pt>
    <dgm:pt modelId="{14021C14-6774-487E-A88A-3784F84F5A8B}" type="parTrans" cxnId="{FD4A923A-09B8-47C8-85FA-63060A3867EB}">
      <dgm:prSet/>
      <dgm:spPr/>
      <dgm:t>
        <a:bodyPr/>
        <a:lstStyle/>
        <a:p>
          <a:endParaRPr lang="it-IT" sz="2000"/>
        </a:p>
      </dgm:t>
    </dgm:pt>
    <dgm:pt modelId="{810C2CF4-62F4-425F-BBFF-A3FC7503F83E}" type="sibTrans" cxnId="{FD4A923A-09B8-47C8-85FA-63060A3867EB}">
      <dgm:prSet/>
      <dgm:spPr/>
      <dgm:t>
        <a:bodyPr/>
        <a:lstStyle/>
        <a:p>
          <a:endParaRPr lang="it-IT" sz="2000"/>
        </a:p>
      </dgm:t>
    </dgm:pt>
    <dgm:pt modelId="{6968A7F7-466A-46D6-A766-0767B82862AA}">
      <dgm:prSet phldrT="[Testo]" custT="1"/>
      <dgm:spPr/>
      <dgm:t>
        <a:bodyPr/>
        <a:lstStyle/>
        <a:p>
          <a:r>
            <a:rPr lang="it-IT" sz="1400" dirty="0"/>
            <a:t>Acidità media</a:t>
          </a:r>
        </a:p>
      </dgm:t>
    </dgm:pt>
    <dgm:pt modelId="{16AF77A3-EAEE-473D-8AFF-7B1A895B6C6F}" type="parTrans" cxnId="{A0D353C9-7B79-433B-AA0F-0E1D84F95027}">
      <dgm:prSet/>
      <dgm:spPr/>
      <dgm:t>
        <a:bodyPr/>
        <a:lstStyle/>
        <a:p>
          <a:endParaRPr lang="it-IT"/>
        </a:p>
      </dgm:t>
    </dgm:pt>
    <dgm:pt modelId="{5182B748-B1EC-4829-ABB5-59024BFA203E}" type="sibTrans" cxnId="{A0D353C9-7B79-433B-AA0F-0E1D84F95027}">
      <dgm:prSet/>
      <dgm:spPr/>
      <dgm:t>
        <a:bodyPr/>
        <a:lstStyle/>
        <a:p>
          <a:endParaRPr lang="it-IT"/>
        </a:p>
      </dgm:t>
    </dgm:pt>
    <dgm:pt modelId="{F4C59B20-CC19-4FDD-BBFF-574D00473DCB}">
      <dgm:prSet phldrT="[Testo]" custT="1"/>
      <dgm:spPr/>
      <dgm:t>
        <a:bodyPr/>
        <a:lstStyle/>
        <a:p>
          <a:r>
            <a:rPr lang="it-IT" sz="1400" dirty="0"/>
            <a:t>Acidità molto elevata</a:t>
          </a:r>
        </a:p>
      </dgm:t>
    </dgm:pt>
    <dgm:pt modelId="{4C00A6B6-E973-4BC8-9348-B691F7EFC13A}" type="parTrans" cxnId="{223FA986-4456-4640-AF00-A89B98B27B9C}">
      <dgm:prSet/>
      <dgm:spPr/>
      <dgm:t>
        <a:bodyPr/>
        <a:lstStyle/>
        <a:p>
          <a:endParaRPr lang="it-IT"/>
        </a:p>
      </dgm:t>
    </dgm:pt>
    <dgm:pt modelId="{7E52C69E-F829-46E5-814A-EA091925C55B}" type="sibTrans" cxnId="{223FA986-4456-4640-AF00-A89B98B27B9C}">
      <dgm:prSet/>
      <dgm:spPr/>
      <dgm:t>
        <a:bodyPr/>
        <a:lstStyle/>
        <a:p>
          <a:endParaRPr lang="it-IT"/>
        </a:p>
      </dgm:t>
    </dgm:pt>
    <dgm:pt modelId="{1A5F5310-B359-498B-A82C-17A20937B7AB}" type="pres">
      <dgm:prSet presAssocID="{7D88CB38-AF38-460F-BFDC-F707D52D0B5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2A93A05-2B06-46BF-9FF4-8DD9DB73951E}" type="pres">
      <dgm:prSet presAssocID="{7D88CB38-AF38-460F-BFDC-F707D52D0B58}" presName="cycle" presStyleCnt="0"/>
      <dgm:spPr/>
    </dgm:pt>
    <dgm:pt modelId="{9A5DAF1B-EF33-4744-92D5-304FE6F72D2B}" type="pres">
      <dgm:prSet presAssocID="{7D88CB38-AF38-460F-BFDC-F707D52D0B58}" presName="centerShape" presStyleCnt="0"/>
      <dgm:spPr/>
    </dgm:pt>
    <dgm:pt modelId="{2F702CE0-06CC-4581-90BA-24C8757DC8D5}" type="pres">
      <dgm:prSet presAssocID="{7D88CB38-AF38-460F-BFDC-F707D52D0B58}" presName="connSite" presStyleLbl="node1" presStyleIdx="0" presStyleCnt="4"/>
      <dgm:spPr/>
    </dgm:pt>
    <dgm:pt modelId="{698D2A4D-4000-4062-9DB0-72AE748C4A7B}" type="pres">
      <dgm:prSet presAssocID="{7D88CB38-AF38-460F-BFDC-F707D52D0B58}" presName="visible" presStyleLbl="node1" presStyleIdx="0" presStyleCnt="4" custLinFactNeighborX="-1600" custLinFactNeighborY="1195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D34E1477-F55C-4141-894B-6E22E45B7EF1}" type="pres">
      <dgm:prSet presAssocID="{D60651B8-D26A-4830-B802-31FA02C104AC}" presName="Name25" presStyleLbl="parChTrans1D1" presStyleIdx="0" presStyleCnt="3"/>
      <dgm:spPr/>
    </dgm:pt>
    <dgm:pt modelId="{34EBD0F2-16EF-42A5-B1C4-0B610BB25B24}" type="pres">
      <dgm:prSet presAssocID="{91C5E2D5-63E1-4D9E-AF49-D53A3C8919E0}" presName="node" presStyleCnt="0"/>
      <dgm:spPr/>
    </dgm:pt>
    <dgm:pt modelId="{B1223529-CEE8-4EA2-9C54-47B3D96E77DB}" type="pres">
      <dgm:prSet presAssocID="{91C5E2D5-63E1-4D9E-AF49-D53A3C8919E0}" presName="parentNode" presStyleLbl="node1" presStyleIdx="1" presStyleCnt="4" custScaleX="94509" custScaleY="23576">
        <dgm:presLayoutVars>
          <dgm:chMax val="1"/>
          <dgm:bulletEnabled val="1"/>
        </dgm:presLayoutVars>
      </dgm:prSet>
      <dgm:spPr/>
    </dgm:pt>
    <dgm:pt modelId="{B402A95E-BC3B-4BF3-A987-4E660F9D887B}" type="pres">
      <dgm:prSet presAssocID="{91C5E2D5-63E1-4D9E-AF49-D53A3C8919E0}" presName="childNode" presStyleLbl="revTx" presStyleIdx="0" presStyleCnt="3">
        <dgm:presLayoutVars>
          <dgm:bulletEnabled val="1"/>
        </dgm:presLayoutVars>
      </dgm:prSet>
      <dgm:spPr/>
    </dgm:pt>
    <dgm:pt modelId="{B23818A5-F5A1-4ABB-974C-E0EAE9112A84}" type="pres">
      <dgm:prSet presAssocID="{14021C14-6774-487E-A88A-3784F84F5A8B}" presName="Name25" presStyleLbl="parChTrans1D1" presStyleIdx="1" presStyleCnt="3"/>
      <dgm:spPr/>
    </dgm:pt>
    <dgm:pt modelId="{01F65FE0-6EFE-4895-859B-88420B7ACCF1}" type="pres">
      <dgm:prSet presAssocID="{6937E5BD-3E80-41DB-8904-BF95AF92679A}" presName="node" presStyleCnt="0"/>
      <dgm:spPr/>
    </dgm:pt>
    <dgm:pt modelId="{3CCDDEF2-3053-4829-85F9-92103345F42C}" type="pres">
      <dgm:prSet presAssocID="{6937E5BD-3E80-41DB-8904-BF95AF92679A}" presName="parentNode" presStyleLbl="node1" presStyleIdx="2" presStyleCnt="4" custScaleX="88776" custScaleY="28360">
        <dgm:presLayoutVars>
          <dgm:chMax val="1"/>
          <dgm:bulletEnabled val="1"/>
        </dgm:presLayoutVars>
      </dgm:prSet>
      <dgm:spPr/>
    </dgm:pt>
    <dgm:pt modelId="{9ED10907-AEE1-4492-8167-26B65514D38D}" type="pres">
      <dgm:prSet presAssocID="{6937E5BD-3E80-41DB-8904-BF95AF92679A}" presName="childNode" presStyleLbl="revTx" presStyleIdx="1" presStyleCnt="3">
        <dgm:presLayoutVars>
          <dgm:bulletEnabled val="1"/>
        </dgm:presLayoutVars>
      </dgm:prSet>
      <dgm:spPr/>
    </dgm:pt>
    <dgm:pt modelId="{5224A9C4-5F10-4804-B998-2DEFD8B435B2}" type="pres">
      <dgm:prSet presAssocID="{C7116569-294D-4451-8CA7-6DC9AD21473B}" presName="Name25" presStyleLbl="parChTrans1D1" presStyleIdx="2" presStyleCnt="3"/>
      <dgm:spPr/>
    </dgm:pt>
    <dgm:pt modelId="{7FF0BCB8-6EEF-433F-A0CF-8C9818714EB2}" type="pres">
      <dgm:prSet presAssocID="{333C96AC-ED91-4C97-ABCA-2C0174FB1352}" presName="node" presStyleCnt="0"/>
      <dgm:spPr/>
    </dgm:pt>
    <dgm:pt modelId="{342C86DC-2C43-4ADE-B713-3B5DCBFEC528}" type="pres">
      <dgm:prSet presAssocID="{333C96AC-ED91-4C97-ABCA-2C0174FB1352}" presName="parentNode" presStyleLbl="node1" presStyleIdx="3" presStyleCnt="4" custScaleX="88868" custScaleY="27152" custLinFactNeighborX="-5415" custLinFactNeighborY="1047">
        <dgm:presLayoutVars>
          <dgm:chMax val="1"/>
          <dgm:bulletEnabled val="1"/>
        </dgm:presLayoutVars>
      </dgm:prSet>
      <dgm:spPr/>
    </dgm:pt>
    <dgm:pt modelId="{FE9443B7-8DA6-4BA6-8CB4-84A309527BB0}" type="pres">
      <dgm:prSet presAssocID="{333C96AC-ED91-4C97-ABCA-2C0174FB1352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74426718-57B4-4231-9FCC-70D30CC3AF37}" type="presOf" srcId="{F4C59B20-CC19-4FDD-BBFF-574D00473DCB}" destId="{FE9443B7-8DA6-4BA6-8CB4-84A309527BB0}" srcOrd="0" destOrd="0" presId="urn:microsoft.com/office/officeart/2005/8/layout/radial2"/>
    <dgm:cxn modelId="{01845F2F-C293-4C0C-AACB-27FCD4D85081}" srcId="{7D88CB38-AF38-460F-BFDC-F707D52D0B58}" destId="{91C5E2D5-63E1-4D9E-AF49-D53A3C8919E0}" srcOrd="0" destOrd="0" parTransId="{D60651B8-D26A-4830-B802-31FA02C104AC}" sibTransId="{9C3DB024-D3A3-406F-B7C5-70F2B910329B}"/>
    <dgm:cxn modelId="{FD4A923A-09B8-47C8-85FA-63060A3867EB}" srcId="{7D88CB38-AF38-460F-BFDC-F707D52D0B58}" destId="{6937E5BD-3E80-41DB-8904-BF95AF92679A}" srcOrd="1" destOrd="0" parTransId="{14021C14-6774-487E-A88A-3784F84F5A8B}" sibTransId="{810C2CF4-62F4-425F-BBFF-A3FC7503F83E}"/>
    <dgm:cxn modelId="{48482170-232B-4C91-A0AC-F730A5C55076}" type="presOf" srcId="{EF809788-F629-464E-8EDA-26166054FD64}" destId="{B402A95E-BC3B-4BF3-A987-4E660F9D887B}" srcOrd="0" destOrd="0" presId="urn:microsoft.com/office/officeart/2005/8/layout/radial2"/>
    <dgm:cxn modelId="{ED931376-1CC0-47A5-A742-0E2D15361A67}" srcId="{7D88CB38-AF38-460F-BFDC-F707D52D0B58}" destId="{333C96AC-ED91-4C97-ABCA-2C0174FB1352}" srcOrd="2" destOrd="0" parTransId="{C7116569-294D-4451-8CA7-6DC9AD21473B}" sibTransId="{A0FC1AA0-A22B-4015-B10C-14A23F36D817}"/>
    <dgm:cxn modelId="{274C2E79-EA3D-407E-95E5-F53C94A2E9CA}" type="presOf" srcId="{6937E5BD-3E80-41DB-8904-BF95AF92679A}" destId="{3CCDDEF2-3053-4829-85F9-92103345F42C}" srcOrd="0" destOrd="0" presId="urn:microsoft.com/office/officeart/2005/8/layout/radial2"/>
    <dgm:cxn modelId="{1DAC7D86-227B-4072-B373-141CC9A01237}" type="presOf" srcId="{C7116569-294D-4451-8CA7-6DC9AD21473B}" destId="{5224A9C4-5F10-4804-B998-2DEFD8B435B2}" srcOrd="0" destOrd="0" presId="urn:microsoft.com/office/officeart/2005/8/layout/radial2"/>
    <dgm:cxn modelId="{223FA986-4456-4640-AF00-A89B98B27B9C}" srcId="{333C96AC-ED91-4C97-ABCA-2C0174FB1352}" destId="{F4C59B20-CC19-4FDD-BBFF-574D00473DCB}" srcOrd="0" destOrd="0" parTransId="{4C00A6B6-E973-4BC8-9348-B691F7EFC13A}" sibTransId="{7E52C69E-F829-46E5-814A-EA091925C55B}"/>
    <dgm:cxn modelId="{9E683E92-C6DA-4690-90AC-6F6EDDC20FAC}" type="presOf" srcId="{6968A7F7-466A-46D6-A766-0767B82862AA}" destId="{9ED10907-AEE1-4492-8167-26B65514D38D}" srcOrd="0" destOrd="0" presId="urn:microsoft.com/office/officeart/2005/8/layout/radial2"/>
    <dgm:cxn modelId="{09DA1CB7-FFA1-412C-B3D8-D6BABFBA9807}" srcId="{91C5E2D5-63E1-4D9E-AF49-D53A3C8919E0}" destId="{EF809788-F629-464E-8EDA-26166054FD64}" srcOrd="0" destOrd="0" parTransId="{844EE60B-A1EB-45DB-BFD9-C9D2E9839FE6}" sibTransId="{C60B7C3A-9A11-4D98-BC93-CD3F2FC3A406}"/>
    <dgm:cxn modelId="{A0D353C9-7B79-433B-AA0F-0E1D84F95027}" srcId="{6937E5BD-3E80-41DB-8904-BF95AF92679A}" destId="{6968A7F7-466A-46D6-A766-0767B82862AA}" srcOrd="0" destOrd="0" parTransId="{16AF77A3-EAEE-473D-8AFF-7B1A895B6C6F}" sibTransId="{5182B748-B1EC-4829-ABB5-59024BFA203E}"/>
    <dgm:cxn modelId="{61CC85DE-83B6-45A8-A638-C65E452ECB4A}" type="presOf" srcId="{333C96AC-ED91-4C97-ABCA-2C0174FB1352}" destId="{342C86DC-2C43-4ADE-B713-3B5DCBFEC528}" srcOrd="0" destOrd="0" presId="urn:microsoft.com/office/officeart/2005/8/layout/radial2"/>
    <dgm:cxn modelId="{03470BE6-0AAB-48E7-B575-B0D8D2711925}" type="presOf" srcId="{91C5E2D5-63E1-4D9E-AF49-D53A3C8919E0}" destId="{B1223529-CEE8-4EA2-9C54-47B3D96E77DB}" srcOrd="0" destOrd="0" presId="urn:microsoft.com/office/officeart/2005/8/layout/radial2"/>
    <dgm:cxn modelId="{6E0922EB-A358-4D99-9587-CE2B81CE78B3}" type="presOf" srcId="{14021C14-6774-487E-A88A-3784F84F5A8B}" destId="{B23818A5-F5A1-4ABB-974C-E0EAE9112A84}" srcOrd="0" destOrd="0" presId="urn:microsoft.com/office/officeart/2005/8/layout/radial2"/>
    <dgm:cxn modelId="{9A0D70ED-44C0-4401-83AC-098199160FF8}" type="presOf" srcId="{D60651B8-D26A-4830-B802-31FA02C104AC}" destId="{D34E1477-F55C-4141-894B-6E22E45B7EF1}" srcOrd="0" destOrd="0" presId="urn:microsoft.com/office/officeart/2005/8/layout/radial2"/>
    <dgm:cxn modelId="{1AE72AFB-F759-48FD-8A1E-9C61EBF4610C}" type="presOf" srcId="{7D88CB38-AF38-460F-BFDC-F707D52D0B58}" destId="{1A5F5310-B359-498B-A82C-17A20937B7AB}" srcOrd="0" destOrd="0" presId="urn:microsoft.com/office/officeart/2005/8/layout/radial2"/>
    <dgm:cxn modelId="{5F48647E-58BE-4AA0-8A3F-450792ED96D4}" type="presParOf" srcId="{1A5F5310-B359-498B-A82C-17A20937B7AB}" destId="{92A93A05-2B06-46BF-9FF4-8DD9DB73951E}" srcOrd="0" destOrd="0" presId="urn:microsoft.com/office/officeart/2005/8/layout/radial2"/>
    <dgm:cxn modelId="{1F1EB13F-85DC-4E76-B590-78DBC0DC8571}" type="presParOf" srcId="{92A93A05-2B06-46BF-9FF4-8DD9DB73951E}" destId="{9A5DAF1B-EF33-4744-92D5-304FE6F72D2B}" srcOrd="0" destOrd="0" presId="urn:microsoft.com/office/officeart/2005/8/layout/radial2"/>
    <dgm:cxn modelId="{8D8BBBEE-D811-4B33-ABF3-A8B7FF43B624}" type="presParOf" srcId="{9A5DAF1B-EF33-4744-92D5-304FE6F72D2B}" destId="{2F702CE0-06CC-4581-90BA-24C8757DC8D5}" srcOrd="0" destOrd="0" presId="urn:microsoft.com/office/officeart/2005/8/layout/radial2"/>
    <dgm:cxn modelId="{EB2B5294-FE71-42C7-8472-28F7C8C5009B}" type="presParOf" srcId="{9A5DAF1B-EF33-4744-92D5-304FE6F72D2B}" destId="{698D2A4D-4000-4062-9DB0-72AE748C4A7B}" srcOrd="1" destOrd="0" presId="urn:microsoft.com/office/officeart/2005/8/layout/radial2"/>
    <dgm:cxn modelId="{021C55A5-59C2-4DBF-BF42-F84C79F27201}" type="presParOf" srcId="{92A93A05-2B06-46BF-9FF4-8DD9DB73951E}" destId="{D34E1477-F55C-4141-894B-6E22E45B7EF1}" srcOrd="1" destOrd="0" presId="urn:microsoft.com/office/officeart/2005/8/layout/radial2"/>
    <dgm:cxn modelId="{3F8F1CB1-8F2D-4751-BA9F-CCC6BD393647}" type="presParOf" srcId="{92A93A05-2B06-46BF-9FF4-8DD9DB73951E}" destId="{34EBD0F2-16EF-42A5-B1C4-0B610BB25B24}" srcOrd="2" destOrd="0" presId="urn:microsoft.com/office/officeart/2005/8/layout/radial2"/>
    <dgm:cxn modelId="{C5DF6D67-E5FB-4CA5-8904-2120F64FDEAA}" type="presParOf" srcId="{34EBD0F2-16EF-42A5-B1C4-0B610BB25B24}" destId="{B1223529-CEE8-4EA2-9C54-47B3D96E77DB}" srcOrd="0" destOrd="0" presId="urn:microsoft.com/office/officeart/2005/8/layout/radial2"/>
    <dgm:cxn modelId="{5AFD3092-FD25-4FB6-BE14-1E18A2F23D7E}" type="presParOf" srcId="{34EBD0F2-16EF-42A5-B1C4-0B610BB25B24}" destId="{B402A95E-BC3B-4BF3-A987-4E660F9D887B}" srcOrd="1" destOrd="0" presId="urn:microsoft.com/office/officeart/2005/8/layout/radial2"/>
    <dgm:cxn modelId="{3473904D-9347-4B47-9CE2-B30D923AC59B}" type="presParOf" srcId="{92A93A05-2B06-46BF-9FF4-8DD9DB73951E}" destId="{B23818A5-F5A1-4ABB-974C-E0EAE9112A84}" srcOrd="3" destOrd="0" presId="urn:microsoft.com/office/officeart/2005/8/layout/radial2"/>
    <dgm:cxn modelId="{27A6C26C-98FB-4482-B9D3-1765AD9F3DDE}" type="presParOf" srcId="{92A93A05-2B06-46BF-9FF4-8DD9DB73951E}" destId="{01F65FE0-6EFE-4895-859B-88420B7ACCF1}" srcOrd="4" destOrd="0" presId="urn:microsoft.com/office/officeart/2005/8/layout/radial2"/>
    <dgm:cxn modelId="{57F409F8-6345-4C6D-ACA0-88E57BF3D14D}" type="presParOf" srcId="{01F65FE0-6EFE-4895-859B-88420B7ACCF1}" destId="{3CCDDEF2-3053-4829-85F9-92103345F42C}" srcOrd="0" destOrd="0" presId="urn:microsoft.com/office/officeart/2005/8/layout/radial2"/>
    <dgm:cxn modelId="{F5360CB6-5512-47A7-ACB7-41130408BE25}" type="presParOf" srcId="{01F65FE0-6EFE-4895-859B-88420B7ACCF1}" destId="{9ED10907-AEE1-4492-8167-26B65514D38D}" srcOrd="1" destOrd="0" presId="urn:microsoft.com/office/officeart/2005/8/layout/radial2"/>
    <dgm:cxn modelId="{D11380B7-07C8-40AC-985D-79DD3C000FE9}" type="presParOf" srcId="{92A93A05-2B06-46BF-9FF4-8DD9DB73951E}" destId="{5224A9C4-5F10-4804-B998-2DEFD8B435B2}" srcOrd="5" destOrd="0" presId="urn:microsoft.com/office/officeart/2005/8/layout/radial2"/>
    <dgm:cxn modelId="{4574ACB8-035A-4BA2-B7A6-E4F16C5AF8A7}" type="presParOf" srcId="{92A93A05-2B06-46BF-9FF4-8DD9DB73951E}" destId="{7FF0BCB8-6EEF-433F-A0CF-8C9818714EB2}" srcOrd="6" destOrd="0" presId="urn:microsoft.com/office/officeart/2005/8/layout/radial2"/>
    <dgm:cxn modelId="{78230187-C45D-4989-81A5-A582C5E80EF3}" type="presParOf" srcId="{7FF0BCB8-6EEF-433F-A0CF-8C9818714EB2}" destId="{342C86DC-2C43-4ADE-B713-3B5DCBFEC528}" srcOrd="0" destOrd="0" presId="urn:microsoft.com/office/officeart/2005/8/layout/radial2"/>
    <dgm:cxn modelId="{566DAAE1-DA39-4E8F-B134-19581289A81B}" type="presParOf" srcId="{7FF0BCB8-6EEF-433F-A0CF-8C9818714EB2}" destId="{FE9443B7-8DA6-4BA6-8CB4-84A309527BB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4A9C4-5F10-4804-B998-2DEFD8B435B2}">
      <dsp:nvSpPr>
        <dsp:cNvPr id="0" name=""/>
        <dsp:cNvSpPr/>
      </dsp:nvSpPr>
      <dsp:spPr>
        <a:xfrm rot="2629088">
          <a:off x="3165149" y="4633518"/>
          <a:ext cx="1458093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458093" y="277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818A5-F5A1-4ABB-974C-E0EAE9112A84}">
      <dsp:nvSpPr>
        <dsp:cNvPr id="0" name=""/>
        <dsp:cNvSpPr/>
      </dsp:nvSpPr>
      <dsp:spPr>
        <a:xfrm>
          <a:off x="3368159" y="3110646"/>
          <a:ext cx="1189872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189872" y="277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E1477-F55C-4141-894B-6E22E45B7EF1}">
      <dsp:nvSpPr>
        <dsp:cNvPr id="0" name=""/>
        <dsp:cNvSpPr/>
      </dsp:nvSpPr>
      <dsp:spPr>
        <a:xfrm rot="19046612">
          <a:off x="3161200" y="1605080"/>
          <a:ext cx="1571506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571506" y="277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D2A4D-4000-4062-9DB0-72AE748C4A7B}">
      <dsp:nvSpPr>
        <dsp:cNvPr id="0" name=""/>
        <dsp:cNvSpPr/>
      </dsp:nvSpPr>
      <dsp:spPr>
        <a:xfrm>
          <a:off x="742956" y="1658938"/>
          <a:ext cx="3031412" cy="303141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23529-CEE8-4EA2-9C54-47B3D96E77DB}">
      <dsp:nvSpPr>
        <dsp:cNvPr id="0" name=""/>
        <dsp:cNvSpPr/>
      </dsp:nvSpPr>
      <dsp:spPr>
        <a:xfrm>
          <a:off x="3891612" y="680125"/>
          <a:ext cx="1718974" cy="42881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+mj-lt"/>
            </a:rPr>
            <a:t>Subacida</a:t>
          </a:r>
        </a:p>
      </dsp:txBody>
      <dsp:txXfrm>
        <a:off x="4143350" y="742923"/>
        <a:ext cx="1215498" cy="303215"/>
      </dsp:txXfrm>
    </dsp:sp>
    <dsp:sp modelId="{B402A95E-BC3B-4BF3-A987-4E660F9D887B}">
      <dsp:nvSpPr>
        <dsp:cNvPr id="0" name=""/>
        <dsp:cNvSpPr/>
      </dsp:nvSpPr>
      <dsp:spPr>
        <a:xfrm>
          <a:off x="5917312" y="680125"/>
          <a:ext cx="2578461" cy="42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Acidità molto bassa</a:t>
          </a:r>
        </a:p>
      </dsp:txBody>
      <dsp:txXfrm>
        <a:off x="5917312" y="680125"/>
        <a:ext cx="2578461" cy="428811"/>
      </dsp:txXfrm>
    </dsp:sp>
    <dsp:sp modelId="{3CCDDEF2-3053-4829-85F9-92103345F42C}">
      <dsp:nvSpPr>
        <dsp:cNvPr id="0" name=""/>
        <dsp:cNvSpPr/>
      </dsp:nvSpPr>
      <dsp:spPr>
        <a:xfrm>
          <a:off x="4558032" y="2880506"/>
          <a:ext cx="1614699" cy="515825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+mj-lt"/>
            </a:rPr>
            <a:t>Equilibrata</a:t>
          </a:r>
        </a:p>
      </dsp:txBody>
      <dsp:txXfrm>
        <a:off x="4794499" y="2956047"/>
        <a:ext cx="1141765" cy="364743"/>
      </dsp:txXfrm>
    </dsp:sp>
    <dsp:sp modelId="{9ED10907-AEE1-4492-8167-26B65514D38D}">
      <dsp:nvSpPr>
        <dsp:cNvPr id="0" name=""/>
        <dsp:cNvSpPr/>
      </dsp:nvSpPr>
      <dsp:spPr>
        <a:xfrm>
          <a:off x="6609801" y="2880506"/>
          <a:ext cx="2422049" cy="51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Acidità media</a:t>
          </a:r>
        </a:p>
      </dsp:txBody>
      <dsp:txXfrm>
        <a:off x="6609801" y="2880506"/>
        <a:ext cx="2422049" cy="515825"/>
      </dsp:txXfrm>
    </dsp:sp>
    <dsp:sp modelId="{342C86DC-2C43-4ADE-B713-3B5DCBFEC528}">
      <dsp:nvSpPr>
        <dsp:cNvPr id="0" name=""/>
        <dsp:cNvSpPr/>
      </dsp:nvSpPr>
      <dsp:spPr>
        <a:xfrm>
          <a:off x="3857247" y="5154424"/>
          <a:ext cx="1616373" cy="49385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+mj-lt"/>
            </a:rPr>
            <a:t>Acidula</a:t>
          </a:r>
        </a:p>
      </dsp:txBody>
      <dsp:txXfrm>
        <a:off x="4093959" y="5226747"/>
        <a:ext cx="1142949" cy="349207"/>
      </dsp:txXfrm>
    </dsp:sp>
    <dsp:sp modelId="{FE9443B7-8DA6-4BA6-8CB4-84A309527BB0}">
      <dsp:nvSpPr>
        <dsp:cNvPr id="0" name=""/>
        <dsp:cNvSpPr/>
      </dsp:nvSpPr>
      <dsp:spPr>
        <a:xfrm>
          <a:off x="5908598" y="5154424"/>
          <a:ext cx="2424559" cy="493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Acidità molto elevata</a:t>
          </a:r>
        </a:p>
      </dsp:txBody>
      <dsp:txXfrm>
        <a:off x="5908598" y="5154424"/>
        <a:ext cx="2424559" cy="493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DF59A-418F-41DF-831B-778E29BA1251}" type="datetimeFigureOut">
              <a:rPr lang="it-IT" smtClean="0"/>
              <a:t>28/04/2023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F1B6B-F338-470C-9DC7-46BBC7101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58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b="1" u="sng" dirty="0"/>
              <a:t>Precocissime:</a:t>
            </a:r>
            <a:r>
              <a:rPr lang="it-IT" altLang="it-IT" sz="1200" b="1" dirty="0"/>
              <a:t> </a:t>
            </a:r>
            <a:r>
              <a:rPr lang="it-IT" altLang="it-IT" sz="1200" dirty="0"/>
              <a:t>maturano prima di “</a:t>
            </a:r>
            <a:r>
              <a:rPr lang="it-IT" altLang="it-IT" sz="1200" dirty="0" err="1"/>
              <a:t>Springcrest</a:t>
            </a:r>
            <a:r>
              <a:rPr lang="it-IT" altLang="it-IT" sz="1200" dirty="0"/>
              <a:t>” – inizio giugno nell’ Italia Centrale (*):  </a:t>
            </a:r>
            <a:r>
              <a:rPr lang="it-IT" altLang="it-IT" sz="1200" b="1" dirty="0"/>
              <a:t>Precoci: </a:t>
            </a:r>
            <a:r>
              <a:rPr lang="it-IT" altLang="it-IT" sz="1200" dirty="0"/>
              <a:t>maturano tra </a:t>
            </a:r>
            <a:r>
              <a:rPr lang="it-IT" altLang="it-IT" sz="1200" dirty="0" err="1"/>
              <a:t>Springcrest</a:t>
            </a:r>
            <a:r>
              <a:rPr lang="it-IT" altLang="it-IT" sz="1200" dirty="0"/>
              <a:t> e </a:t>
            </a:r>
            <a:r>
              <a:rPr lang="it-IT" altLang="it-IT" sz="1200" dirty="0" err="1"/>
              <a:t>Redhaven</a:t>
            </a:r>
            <a:r>
              <a:rPr lang="it-IT" altLang="it-IT" sz="1200" dirty="0"/>
              <a:t> – tra inizio giugno e inizio luglio*</a:t>
            </a:r>
            <a:r>
              <a:rPr lang="it-IT" altLang="it-IT" sz="1200" b="1" dirty="0"/>
              <a:t>Intermedie: </a:t>
            </a:r>
            <a:r>
              <a:rPr lang="it-IT" altLang="it-IT" sz="1200" dirty="0"/>
              <a:t>maturano tra </a:t>
            </a:r>
            <a:r>
              <a:rPr lang="it-IT" altLang="it-IT" sz="1200" dirty="0" err="1"/>
              <a:t>Redhaven</a:t>
            </a:r>
            <a:r>
              <a:rPr lang="it-IT" altLang="it-IT" sz="1200" dirty="0"/>
              <a:t> e Venus – inizio luglio e metà agosto *</a:t>
            </a:r>
            <a:r>
              <a:rPr lang="it-IT" altLang="it-IT" sz="1200" b="1" dirty="0"/>
              <a:t>Tardive: </a:t>
            </a:r>
            <a:r>
              <a:rPr lang="it-IT" altLang="it-IT" sz="1200" dirty="0"/>
              <a:t>maturano tra Venus e </a:t>
            </a:r>
            <a:r>
              <a:rPr lang="it-IT" altLang="it-IT" sz="1200" dirty="0" err="1"/>
              <a:t>Fairtime</a:t>
            </a:r>
            <a:r>
              <a:rPr lang="it-IT" altLang="it-IT" sz="1200" dirty="0"/>
              <a:t> – metà agosto e metà settembre *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F1B6B-F338-470C-9DC7-46BBC71019A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52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peso medio dei frutti di tutte le cultivar analizzate è superiore a 150 g (Fig. 2). 'Extreme Great' ha raggiunto 280.95 g, seguita da 'Lady Erica' con 272,25g e 'Gea' con 260,79g che si distinguono dalle altre 15 cultivar esaminate.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F1B6B-F338-470C-9DC7-46BBC71019A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81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'Extreme 5-14' e '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Glohaven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sono caratterizzate dalla poca consistenza media dei frutti, che è intorno ai 2 Kg, mentre le cultivar con estrema durezza dei frutti hanno raggiunto i 6 Kg ('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Corindon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', 'Extreme 486', 'Extreme Great', '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Dream', '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Juana', 'Orion’)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F1B6B-F338-470C-9DC7-46BBC71019A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16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genotipo influenza gli aspetti qualitativi dei frutti legati al gusto. In particolare, 'Lady Erica' ha raggiunto un elevato rapporto zucchero/acido, grazie all'alta concentrazione di solidi solubili (21°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al basso valore di acidità (6,96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meq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/100g), distinguendosi da tutte le altre per il suo gusto particolarmente dolce, seguita da 'Gea'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F1B6B-F338-470C-9DC7-46BBC71019A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78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699B4-76BA-D2F3-AF8F-E14D21B91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CD6869-C48D-9F06-AD62-4CC17A4E9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220E96-04EE-FB0D-C296-401454CD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E2229A-3482-B3DB-E77F-D44EEC50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5FE519-2C31-69AC-CD54-CE680683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3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7C0CE-900D-D879-44FD-6E02DF5C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80C5FA-5864-D2A0-1FAE-FABEDF13B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B1DA06-7D54-6ABA-3C55-90BD91C1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A4F0BC-8B88-D265-2F2D-5449B508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D1A4C4-04FF-1763-C2B8-3C994C32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70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3F9811-07E7-9A0E-8687-87A80A09E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F842CD-2ABB-3D72-880F-A9EC4829C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E4B63B-EEFF-D163-1D9C-E2694A3B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E1BBDD-8D21-AECE-A729-25C7AF8C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4C6133-5F88-BC1C-D6D3-5F32E618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3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15C49-8755-5FE4-639B-7B8BEE5A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AA6F8-353F-3189-6DF6-DB8B2EF8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AC0AA1-FCE8-F7D5-9A1E-D24868C6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BA273-DC67-F870-EDA1-CEB53C1A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E8C60-87B8-780B-9BD4-890AC8B9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02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600D3-868E-A2C1-1424-646D5B3C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87ECF3-2AB8-C1E9-3AC5-B2105F73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15865D-AB16-DF97-4892-68670ABF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6756F0-F982-FA6C-FC2E-2C93ADE9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48CE22-3BA0-09CA-DB5E-5807E822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95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16E7D-A339-CFD4-2646-65A54C6E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76001F-1613-785B-E689-8F9EF0483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AC95AC-08D8-6856-EED3-5F18CB8B1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8D09DD-8D0C-D607-61CA-A298AA4B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6AA7C2-0952-58B9-BECD-D3D06BC6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172275-8F31-3BD8-CB79-1E045C42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48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EA1A84-6F91-1552-73DA-08F31B3F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303F4A-03DE-4BD6-BF68-B36DE706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4D295C-6DED-A7A5-D448-CEE7D7C73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B9B969-C6D9-AA55-80B5-A3F3715B8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9661DF-F984-B0EB-8B67-3E9D114B7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EC77A5-E5C1-BC38-A5F1-BE3C4ABA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2E40C88-74B9-639A-4578-979B4DAF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7407E59-B597-FC99-7146-E55A00BA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15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4E90E-B838-84D8-9878-FF32A2FC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91DA05-A33D-AB52-0A26-4BE0C53B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AED493-2598-BBE6-1BBA-AB3F7089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53332D-FEDA-8891-4A8E-543AF2EB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27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6A6A8D-4953-B9E8-E493-8A30FFCF2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906C2C-DF8B-5A79-0CA9-EB8388A7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4462F8-4AC2-69C9-5359-A66279D6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52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A982D-1437-9AE9-7E49-4D50728A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56E92A-B18D-553C-5966-B2525F7D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CCAF2A-5C44-7BE9-9DA0-AD97F1933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D94F43-B6D6-6D60-FEFB-55C95BEC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1A63A4-E946-B8D6-E865-8DDE672E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907397-B939-3F93-31B5-BAEF58A2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08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244F52-6394-16A1-49DA-63610234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9DE467-2C81-51E4-A2BD-C16E3CFF4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1A14D6-B17C-98B5-D38F-5D3071BE2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23D5B5-5931-AA59-E4D6-9F294E97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B342A4-E583-3CF1-39F1-7369C048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BF7279-C765-0DFD-3301-39A120BC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28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00A7EA-F281-522C-3AA3-4943C4EEF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4BCE77-A954-1E9E-5260-765814DF5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014114-8B00-43A2-E5CF-747C445A6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5740A-6033-460D-8B0B-6AC07563EA3D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9D5943-0159-14EA-F8DF-8B8E7F8D7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E73CCA-9A4F-CF27-80D5-4D02DD89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9C64-2D3F-4CB4-BB17-E068F881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2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989015-0D6C-B1D1-CBF2-B4267C0A3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23263" r="63857" b="14753"/>
          <a:stretch/>
        </p:blipFill>
        <p:spPr>
          <a:xfrm>
            <a:off x="1827474" y="1345312"/>
            <a:ext cx="7727402" cy="452242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290F1A9-9092-B2CB-74A0-F0EF6298F48E}"/>
              </a:ext>
            </a:extLst>
          </p:cNvPr>
          <p:cNvGrpSpPr/>
          <p:nvPr/>
        </p:nvGrpSpPr>
        <p:grpSpPr>
          <a:xfrm>
            <a:off x="151974" y="6152922"/>
            <a:ext cx="11966357" cy="562762"/>
            <a:chOff x="151974" y="6152922"/>
            <a:chExt cx="11966357" cy="56276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3449412-95C6-B351-FF1B-9CAA52A7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9" r="60235" b="28376"/>
            <a:stretch/>
          </p:blipFill>
          <p:spPr>
            <a:xfrm>
              <a:off x="1813165" y="6184003"/>
              <a:ext cx="491705" cy="46609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752003-3F89-43C4-3759-C669B1AC9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21" t="67126" b="4718"/>
            <a:stretch/>
          </p:blipFill>
          <p:spPr>
            <a:xfrm>
              <a:off x="151974" y="6184003"/>
              <a:ext cx="1634346" cy="36002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D1DFDBE-329C-0A55-3A47-E03188313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036" r="49978" b="340"/>
            <a:stretch/>
          </p:blipFill>
          <p:spPr>
            <a:xfrm>
              <a:off x="2302533" y="6227239"/>
              <a:ext cx="1639019" cy="404363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5814C08-63B4-D079-77F4-EB133E36CB5D}"/>
                </a:ext>
              </a:extLst>
            </p:cNvPr>
            <p:cNvSpPr/>
            <p:nvPr/>
          </p:nvSpPr>
          <p:spPr>
            <a:xfrm>
              <a:off x="7477319" y="6169937"/>
              <a:ext cx="4641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Attività realizzata con il contributo del Programma di Sviluppo Rurale della Regione Marche 2014/2020. Misura 16.1.A.2 – Progetto 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</a:rPr>
                <a:t>ID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27961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459D411-A0CB-801C-5683-B40A6BA4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8397" y="6229350"/>
              <a:ext cx="735804" cy="46823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E64789D-37AD-A564-E775-91D88841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6879" y="6152922"/>
              <a:ext cx="1154199" cy="562762"/>
            </a:xfrm>
            <a:prstGeom prst="rect">
              <a:avLst/>
            </a:prstGeom>
          </p:spPr>
        </p:pic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E27B581A-00ED-EB08-98BD-09AA25289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6338" y="4901826"/>
            <a:ext cx="1396105" cy="11522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2E43263-60B2-6579-FAF7-C876BA557F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B5A33AD-C2F9-7577-23BF-0802386F4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896" y="68215"/>
            <a:ext cx="3419475" cy="13335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0F577BF-7484-4E66-49DD-B88960C20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2" y="102788"/>
            <a:ext cx="3564415" cy="1310913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C02E011-65B1-DEC2-A69F-74564C6AB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9790" y="195596"/>
            <a:ext cx="2065551" cy="12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6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24696D-C282-03BE-912A-DD26D44AF0A3}"/>
              </a:ext>
            </a:extLst>
          </p:cNvPr>
          <p:cNvSpPr txBox="1"/>
          <p:nvPr/>
        </p:nvSpPr>
        <p:spPr>
          <a:xfrm>
            <a:off x="595818" y="413585"/>
            <a:ext cx="6094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0" i="0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SOVRACCOLORE</a:t>
            </a:r>
            <a:endParaRPr lang="it-IT" sz="4400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D6B8246D-924F-2F62-EE54-3FA3EF8D9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521172"/>
              </p:ext>
            </p:extLst>
          </p:nvPr>
        </p:nvGraphicFramePr>
        <p:xfrm>
          <a:off x="1579203" y="1527242"/>
          <a:ext cx="9276865" cy="518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649F4CAF-2BC5-3A53-B72C-0C41095CC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10" y="132980"/>
            <a:ext cx="12763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5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842D57-6D28-41A0-8DE5-EE41B0CFFFA3}"/>
              </a:ext>
            </a:extLst>
          </p:cNvPr>
          <p:cNvSpPr txBox="1"/>
          <p:nvPr/>
        </p:nvSpPr>
        <p:spPr>
          <a:xfrm>
            <a:off x="2820973" y="306430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0" i="0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CONSISTENZA FRUTTO</a:t>
            </a:r>
            <a:endParaRPr lang="it-IT" sz="4400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A0AB6D47-C14D-4FBE-8D28-FC7EF6366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435374"/>
              </p:ext>
            </p:extLst>
          </p:nvPr>
        </p:nvGraphicFramePr>
        <p:xfrm>
          <a:off x="2820973" y="1218911"/>
          <a:ext cx="6094428" cy="519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5158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050B8C60-E76F-FC58-9B11-ECC86F523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1919"/>
              </p:ext>
            </p:extLst>
          </p:nvPr>
        </p:nvGraphicFramePr>
        <p:xfrm>
          <a:off x="-281492" y="548640"/>
          <a:ext cx="9823310" cy="630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6650E51-E3E9-AD70-5A9E-916F76E1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18" y="548639"/>
            <a:ext cx="4147342" cy="24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DF8156-49DE-A9FF-103F-5C8A9AB1BF47}"/>
              </a:ext>
            </a:extLst>
          </p:cNvPr>
          <p:cNvSpPr txBox="1"/>
          <p:nvPr/>
        </p:nvSpPr>
        <p:spPr>
          <a:xfrm>
            <a:off x="166484" y="163919"/>
            <a:ext cx="6420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323232"/>
                </a:solidFill>
                <a:latin typeface="Modern Love" panose="04090805081005020601" pitchFamily="82" charset="0"/>
              </a:rPr>
              <a:t>SAPORE DEL FRUTTO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10133E-55C6-C048-7CB2-4130BF11A3BE}"/>
              </a:ext>
            </a:extLst>
          </p:cNvPr>
          <p:cNvSpPr txBox="1"/>
          <p:nvPr/>
        </p:nvSpPr>
        <p:spPr>
          <a:xfrm>
            <a:off x="7937770" y="3148764"/>
            <a:ext cx="39234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CLASSIFICAZIONE DELLE VARIETA’ secondo il </a:t>
            </a:r>
            <a:r>
              <a:rPr lang="en-US" alt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contenuto</a:t>
            </a:r>
            <a:r>
              <a:rPr lang="en-US" alt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in </a:t>
            </a:r>
            <a:r>
              <a:rPr lang="en-US" alt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acidi</a:t>
            </a:r>
            <a:r>
              <a:rPr lang="en-US" altLang="it-IT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it-IT" sz="18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it-IT" sz="600" b="1" u="sng" dirty="0"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800" b="1" dirty="0">
                <a:cs typeface="Times New Roman" panose="02020603050405020304" pitchFamily="18" charset="0"/>
              </a:rPr>
              <a:t>Gusto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Subacido</a:t>
            </a:r>
            <a:r>
              <a:rPr lang="en-US" altLang="it-IT" sz="1800" b="1" dirty="0">
                <a:cs typeface="Times New Roman" panose="02020603050405020304" pitchFamily="18" charset="0"/>
              </a:rPr>
              <a:t> (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acidità</a:t>
            </a:r>
            <a:r>
              <a:rPr lang="en-US" altLang="it-IT" sz="1800" b="1" dirty="0">
                <a:cs typeface="Times New Roman" panose="02020603050405020304" pitchFamily="18" charset="0"/>
              </a:rPr>
              <a:t> </a:t>
            </a:r>
            <a:r>
              <a:rPr lang="it-IT" altLang="it-IT" sz="1800" b="1" dirty="0">
                <a:cs typeface="Times New Roman" panose="02020603050405020304" pitchFamily="18" charset="0"/>
              </a:rPr>
              <a:t>inferiore</a:t>
            </a:r>
            <a:r>
              <a:rPr lang="en-US" altLang="it-IT" sz="1800" b="1" dirty="0">
                <a:cs typeface="Times New Roman" panose="02020603050405020304" pitchFamily="18" charset="0"/>
              </a:rPr>
              <a:t>  a  8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meqNaOH</a:t>
            </a:r>
            <a:r>
              <a:rPr lang="en-US" altLang="it-IT" sz="1800" b="1" dirty="0">
                <a:cs typeface="Times New Roman" panose="02020603050405020304" pitchFamily="18" charset="0"/>
              </a:rPr>
              <a:t>/100g)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it-IT" sz="1800" b="1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1800" b="1" dirty="0">
                <a:cs typeface="Times New Roman" panose="02020603050405020304" pitchFamily="18" charset="0"/>
              </a:rPr>
              <a:t>Gusto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Equilibrato</a:t>
            </a:r>
            <a:r>
              <a:rPr lang="en-US" altLang="it-IT" sz="1800" b="1" dirty="0">
                <a:cs typeface="Times New Roman" panose="02020603050405020304" pitchFamily="18" charset="0"/>
              </a:rPr>
              <a:t>  (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acidità</a:t>
            </a:r>
            <a:r>
              <a:rPr lang="en-US" altLang="it-IT" sz="1800" b="1" dirty="0">
                <a:cs typeface="Times New Roman" panose="02020603050405020304" pitchFamily="18" charset="0"/>
              </a:rPr>
              <a:t>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compresa</a:t>
            </a:r>
            <a:r>
              <a:rPr lang="en-US" altLang="it-IT" sz="1800" b="1" dirty="0">
                <a:cs typeface="Times New Roman" panose="02020603050405020304" pitchFamily="18" charset="0"/>
              </a:rPr>
              <a:t>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tra</a:t>
            </a:r>
            <a:r>
              <a:rPr lang="en-US" altLang="it-IT" sz="1800" b="1" dirty="0">
                <a:cs typeface="Times New Roman" panose="02020603050405020304" pitchFamily="18" charset="0"/>
              </a:rPr>
              <a:t> 8  e 12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meqNaOH</a:t>
            </a:r>
            <a:r>
              <a:rPr lang="en-US" altLang="it-IT" sz="1800" b="1" dirty="0">
                <a:cs typeface="Times New Roman" panose="02020603050405020304" pitchFamily="18" charset="0"/>
              </a:rPr>
              <a:t>/100g)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it-IT" sz="1800" b="1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it-IT" sz="1800" b="1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800" b="1" dirty="0">
                <a:cs typeface="Times New Roman" panose="02020603050405020304" pitchFamily="18" charset="0"/>
              </a:rPr>
              <a:t>Gusto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Acido</a:t>
            </a:r>
            <a:r>
              <a:rPr lang="en-US" altLang="it-IT" sz="1800" b="1" dirty="0">
                <a:cs typeface="Times New Roman" panose="02020603050405020304" pitchFamily="18" charset="0"/>
              </a:rPr>
              <a:t> (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acidità</a:t>
            </a:r>
            <a:r>
              <a:rPr lang="en-US" altLang="it-IT" sz="1800" b="1" dirty="0">
                <a:cs typeface="Times New Roman" panose="02020603050405020304" pitchFamily="18" charset="0"/>
              </a:rPr>
              <a:t> </a:t>
            </a:r>
            <a:r>
              <a:rPr lang="it-IT" altLang="it-IT" sz="1800" b="1" dirty="0">
                <a:cs typeface="Times New Roman" panose="02020603050405020304" pitchFamily="18" charset="0"/>
              </a:rPr>
              <a:t>superiore</a:t>
            </a:r>
            <a:r>
              <a:rPr lang="en-US" altLang="it-IT" sz="1800" b="1" dirty="0">
                <a:cs typeface="Times New Roman" panose="02020603050405020304" pitchFamily="18" charset="0"/>
              </a:rPr>
              <a:t>  a  12 </a:t>
            </a:r>
            <a:r>
              <a:rPr lang="en-US" altLang="it-IT" sz="1800" b="1" dirty="0" err="1">
                <a:cs typeface="Times New Roman" panose="02020603050405020304" pitchFamily="18" charset="0"/>
              </a:rPr>
              <a:t>meqNaOH</a:t>
            </a:r>
            <a:r>
              <a:rPr lang="en-US" altLang="it-IT" sz="1800" b="1" dirty="0">
                <a:cs typeface="Times New Roman" panose="02020603050405020304" pitchFamily="18" charset="0"/>
              </a:rPr>
              <a:t>/100g)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it-IT" sz="1800" b="1" dirty="0"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01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E92ABF61-962C-AB99-1042-83053048A2E6}"/>
              </a:ext>
            </a:extLst>
          </p:cNvPr>
          <p:cNvGrpSpPr/>
          <p:nvPr/>
        </p:nvGrpSpPr>
        <p:grpSpPr>
          <a:xfrm>
            <a:off x="982121" y="935949"/>
            <a:ext cx="1718974" cy="428811"/>
            <a:chOff x="3891612" y="680125"/>
            <a:chExt cx="1718974" cy="428811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3045A5A8-8990-29FA-3E57-65DAE040F7A3}"/>
                </a:ext>
              </a:extLst>
            </p:cNvPr>
            <p:cNvSpPr/>
            <p:nvPr/>
          </p:nvSpPr>
          <p:spPr>
            <a:xfrm>
              <a:off x="3891612" y="680125"/>
              <a:ext cx="1718974" cy="4288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3B8CEDA-7625-847C-9821-9E675D703643}"/>
                </a:ext>
              </a:extLst>
            </p:cNvPr>
            <p:cNvSpPr txBox="1"/>
            <p:nvPr/>
          </p:nvSpPr>
          <p:spPr>
            <a:xfrm>
              <a:off x="4143350" y="742923"/>
              <a:ext cx="1215498" cy="30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>
                  <a:latin typeface="+mj-lt"/>
                </a:rPr>
                <a:t>Subacida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1F7485FD-8103-9E62-30F0-01C2F107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557" y="2252130"/>
            <a:ext cx="1798476" cy="179847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553F0BA-4385-9A6E-FAC2-2FA637EC29E6}"/>
              </a:ext>
            </a:extLst>
          </p:cNvPr>
          <p:cNvGrpSpPr/>
          <p:nvPr/>
        </p:nvGrpSpPr>
        <p:grpSpPr>
          <a:xfrm>
            <a:off x="1841608" y="4991036"/>
            <a:ext cx="1614699" cy="515825"/>
            <a:chOff x="4558032" y="2880506"/>
            <a:chExt cx="1614699" cy="515825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75E85B33-34CD-8DBE-0733-FD07C699053C}"/>
                </a:ext>
              </a:extLst>
            </p:cNvPr>
            <p:cNvSpPr/>
            <p:nvPr/>
          </p:nvSpPr>
          <p:spPr>
            <a:xfrm>
              <a:off x="4558032" y="2880506"/>
              <a:ext cx="1614699" cy="5158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e 4">
              <a:extLst>
                <a:ext uri="{FF2B5EF4-FFF2-40B4-BE49-F238E27FC236}">
                  <a16:creationId xmlns:a16="http://schemas.microsoft.com/office/drawing/2014/main" id="{ED871670-908E-DD5C-D5C8-C9D1C15433F5}"/>
                </a:ext>
              </a:extLst>
            </p:cNvPr>
            <p:cNvSpPr txBox="1"/>
            <p:nvPr/>
          </p:nvSpPr>
          <p:spPr>
            <a:xfrm>
              <a:off x="4794499" y="2956047"/>
              <a:ext cx="1141765" cy="364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>
                  <a:latin typeface="+mj-lt"/>
                </a:rPr>
                <a:t>Equilibrata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03983FE-E8B3-802C-D3E1-3F51C11FCC57}"/>
              </a:ext>
            </a:extLst>
          </p:cNvPr>
          <p:cNvGrpSpPr/>
          <p:nvPr/>
        </p:nvGrpSpPr>
        <p:grpSpPr>
          <a:xfrm>
            <a:off x="8692805" y="4572724"/>
            <a:ext cx="1616373" cy="493853"/>
            <a:chOff x="3857247" y="5154424"/>
            <a:chExt cx="1616373" cy="493853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66CCDD4A-D70D-D24A-C9A3-624808869535}"/>
                </a:ext>
              </a:extLst>
            </p:cNvPr>
            <p:cNvSpPr/>
            <p:nvPr/>
          </p:nvSpPr>
          <p:spPr>
            <a:xfrm>
              <a:off x="3857247" y="5154424"/>
              <a:ext cx="1616373" cy="49385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e 4">
              <a:extLst>
                <a:ext uri="{FF2B5EF4-FFF2-40B4-BE49-F238E27FC236}">
                  <a16:creationId xmlns:a16="http://schemas.microsoft.com/office/drawing/2014/main" id="{C19DED54-46D3-8132-8E4E-CD1960962829}"/>
                </a:ext>
              </a:extLst>
            </p:cNvPr>
            <p:cNvSpPr txBox="1"/>
            <p:nvPr/>
          </p:nvSpPr>
          <p:spPr>
            <a:xfrm>
              <a:off x="4093959" y="5226747"/>
              <a:ext cx="1142949" cy="349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>
                  <a:latin typeface="+mj-lt"/>
                </a:rPr>
                <a:t>Acidula</a:t>
              </a:r>
            </a:p>
          </p:txBody>
        </p:sp>
      </p:grpSp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668A7A01-CA0F-4CF0-8F3F-188B3FD6A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849306"/>
              </p:ext>
            </p:extLst>
          </p:nvPr>
        </p:nvGraphicFramePr>
        <p:xfrm>
          <a:off x="2833272" y="210191"/>
          <a:ext cx="6525456" cy="279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668A7A01-CA0F-4CF0-8F3F-188B3FD6A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616439"/>
              </p:ext>
            </p:extLst>
          </p:nvPr>
        </p:nvGraphicFramePr>
        <p:xfrm>
          <a:off x="5430077" y="4991036"/>
          <a:ext cx="6525456" cy="184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668A7A01-CA0F-4CF0-8F3F-188B3FD6A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226588"/>
              </p:ext>
            </p:extLst>
          </p:nvPr>
        </p:nvGraphicFramePr>
        <p:xfrm>
          <a:off x="59551" y="3214445"/>
          <a:ext cx="6525456" cy="16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5360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25841"/>
            <a:ext cx="9634011" cy="1325563"/>
          </a:xfrm>
        </p:spPr>
        <p:txBody>
          <a:bodyPr/>
          <a:lstStyle/>
          <a:p>
            <a:r>
              <a:rPr lang="it-IT" dirty="0">
                <a:solidFill>
                  <a:srgbClr val="323232"/>
                </a:solidFill>
                <a:latin typeface="Modern Love" panose="04090805081005020601" pitchFamily="82" charset="0"/>
                <a:ea typeface="+mn-ea"/>
                <a:cs typeface="+mn-cs"/>
              </a:rPr>
              <a:t>Conclusione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FCBBCDD-DB55-47E9-AC54-6A9A064E5D3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229281"/>
            <a:ext cx="10744200" cy="3104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27305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sz="2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Le analisi hanno evidenziato le interessanti prestazioni fisico-chimiche delle 18 varietà nell'area pedoclimatica delle Marche settentrionali. </a:t>
            </a:r>
          </a:p>
          <a:p>
            <a:pPr algn="just"/>
            <a:endParaRPr lang="it-IT" sz="2000" dirty="0">
              <a:latin typeface="Avenir Next LT Pro Light" panose="020B03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L'elevata variabilità genetica permette di allungare l'epoca di maturazione dei frutti da giugno a settembre, consentendo un approvvigionamento continuo al consumatore per tutto il periodo estivo e un'ampia possibilità di scelta dei frutti. </a:t>
            </a:r>
          </a:p>
          <a:p>
            <a:pPr algn="just"/>
            <a:endParaRPr lang="it-IT" sz="2000" dirty="0">
              <a:latin typeface="Avenir Next LT Pro Light" panose="020B03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La classificazione delle varietà per il contenuto in acidità permette di distinguere le cultivar per il loro sapore in subacide, equilibrate e acidule, la quale potrebbe essere un interessante categoria dichiarata nel bollino al momento della scelta del consumatore.</a:t>
            </a:r>
          </a:p>
          <a:p>
            <a:pPr algn="just"/>
            <a:endParaRPr lang="it-IT" sz="2000" dirty="0">
              <a:latin typeface="Avenir Next LT Pro Light" panose="020B03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Gli aspetti qualitativi come la consistenza e la pezzatura contribuiscono a determinare </a:t>
            </a:r>
            <a:r>
              <a:rPr lang="it-IT" sz="2000" dirty="0" err="1">
                <a:latin typeface="Avenir Next LT Pro Light" panose="020B0304020202020204" pitchFamily="34" charset="0"/>
                <a:cs typeface="Times New Roman" panose="02020603050405020304" pitchFamily="18" charset="0"/>
              </a:rPr>
              <a:t>un’aspetto</a:t>
            </a:r>
            <a:r>
              <a:rPr lang="it-IT" sz="2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 qualitativo molto importante per consumatore e produttore.</a:t>
            </a:r>
            <a:endParaRPr lang="it-IT" sz="2000" dirty="0">
              <a:latin typeface="+mn-lt"/>
            </a:endParaRPr>
          </a:p>
          <a:p>
            <a:pPr lvl="1" algn="just">
              <a:defRPr/>
            </a:pPr>
            <a:endParaRPr lang="en-GB" altLang="it-IT" sz="2000" dirty="0"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BE0D16-BF34-41AE-8F96-ED8E4910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421" y="100838"/>
            <a:ext cx="1396105" cy="11522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0796C47-305C-4780-8257-8C56D24A8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6AC2F32-59D4-417A-8BAB-8ED7F22A0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E2B0F9-1BE2-470A-BC0F-0F4CBCA40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6EEE5F3-EBEB-4223-905D-7C4323718D60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CD05E3-7D5A-4BB6-99B3-1B3A5A2B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6CE12FB-E29D-47B0-BEC4-0354101E13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5909C84-8BDA-4A8D-874C-AA4BE4B0B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44B95075-528A-C1A5-03BD-811B1CBD085D}"/>
              </a:ext>
            </a:extLst>
          </p:cNvPr>
          <p:cNvGrpSpPr/>
          <p:nvPr/>
        </p:nvGrpSpPr>
        <p:grpSpPr>
          <a:xfrm>
            <a:off x="151974" y="6152922"/>
            <a:ext cx="11966357" cy="562762"/>
            <a:chOff x="151974" y="6152922"/>
            <a:chExt cx="11966357" cy="56276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1263E5-34E7-6191-3C62-7912DD236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79" r="60235" b="28376"/>
            <a:stretch/>
          </p:blipFill>
          <p:spPr>
            <a:xfrm>
              <a:off x="1813165" y="6184003"/>
              <a:ext cx="491705" cy="46609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BB0546F-B67E-31A1-7BF5-03EE69A50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121" t="67126" b="4718"/>
            <a:stretch/>
          </p:blipFill>
          <p:spPr>
            <a:xfrm>
              <a:off x="151974" y="6184003"/>
              <a:ext cx="1634346" cy="36002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768AC36-4769-E4D8-900B-B1211AA8E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036" r="49978" b="340"/>
            <a:stretch/>
          </p:blipFill>
          <p:spPr>
            <a:xfrm>
              <a:off x="2302533" y="6227239"/>
              <a:ext cx="1639019" cy="404363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37A2AA7D-37BB-C28E-384F-B5559D287070}"/>
                </a:ext>
              </a:extLst>
            </p:cNvPr>
            <p:cNvSpPr/>
            <p:nvPr/>
          </p:nvSpPr>
          <p:spPr>
            <a:xfrm>
              <a:off x="7477319" y="6169937"/>
              <a:ext cx="4641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Attività realizzata con il contributo del Programma di Sviluppo Rurale della Regione Marche 2014/2020. Misura 16.1.A.2 – Progetto 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</a:rPr>
                <a:t>ID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27961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2957E7A1-EB21-FAD2-664B-FCFDCFC0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8397" y="6229350"/>
              <a:ext cx="735804" cy="46823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DE52145-67EE-15CC-D9AD-4049C3696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6879" y="6152922"/>
              <a:ext cx="1154199" cy="562762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B424E250-41F3-CB22-6962-862ED260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896" y="68215"/>
            <a:ext cx="3419475" cy="1333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25F5064-A50A-591F-71B9-9B73F4BE6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790" y="195596"/>
            <a:ext cx="2065551" cy="12309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DD5B962-1A47-02F1-9833-C4493E903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" y="102788"/>
            <a:ext cx="3564415" cy="131091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8C656BA-C3A0-AC88-DD8B-8FCDE46A6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676" y="1426496"/>
            <a:ext cx="6459914" cy="4373900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A2B2F722-9D97-9D16-D685-DE4D69AA71BE}"/>
              </a:ext>
            </a:extLst>
          </p:cNvPr>
          <p:cNvSpPr/>
          <p:nvPr/>
        </p:nvSpPr>
        <p:spPr>
          <a:xfrm>
            <a:off x="2295780" y="1967210"/>
            <a:ext cx="73597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86783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E4A6F-ED13-4CBC-B66F-3AAF04167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90" y="1589469"/>
            <a:ext cx="11161714" cy="2048350"/>
          </a:xfrm>
        </p:spPr>
        <p:txBody>
          <a:bodyPr>
            <a:normAutofit fontScale="90000"/>
          </a:bodyPr>
          <a:lstStyle/>
          <a:p>
            <a:r>
              <a:rPr lang="it-IT" sz="4000" b="1" i="0" dirty="0">
                <a:effectLst/>
                <a:latin typeface="Avenir Next LT Pro Light" panose="020B0304020202020204" pitchFamily="34" charset="0"/>
                <a:cs typeface="Times New Roman" panose="02020603050405020304" pitchFamily="18" charset="0"/>
              </a:rPr>
              <a:t>Caratterizzazione fisico-chimica di diciotto cultivar di pesche coltivate nell'area medio-adriatica</a:t>
            </a:r>
            <a:r>
              <a:rPr lang="it-IT" sz="4000" dirty="0">
                <a:latin typeface="Avenir Next LT Pro Light" panose="020B0304020202020204" pitchFamily="34" charset="0"/>
                <a:cs typeface="Times New Roman" panose="02020603050405020304" pitchFamily="18" charset="0"/>
              </a:rPr>
              <a:t>.</a:t>
            </a:r>
            <a:br>
              <a:rPr lang="it-IT" sz="12300" dirty="0">
                <a:latin typeface="Avenir Next LT Pro Light" panose="020B03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it-IT" sz="4000" b="1" dirty="0">
              <a:latin typeface="Avenir Next LT Pro Light" panose="020B03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FAAECA-526D-4C6F-BA9F-2F17FA14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252" y="5305589"/>
            <a:ext cx="4427264" cy="85991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it-IT" sz="1600" dirty="0"/>
              <a:t>Dott.ssa Valeria </a:t>
            </a:r>
            <a:r>
              <a:rPr lang="it-IT" sz="1600" dirty="0" err="1"/>
              <a:t>Pergolotti</a:t>
            </a:r>
            <a:endParaRPr lang="it-IT" sz="1600" dirty="0"/>
          </a:p>
          <a:p>
            <a:pPr algn="l">
              <a:spcBef>
                <a:spcPts val="0"/>
              </a:spcBef>
            </a:pPr>
            <a:r>
              <a:rPr lang="it-IT" sz="1600" dirty="0"/>
              <a:t>D3A- Univpm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77C61E-6A07-482B-B6E5-8740F6636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0E0E7F-7CD9-49D3-A19A-97A7703B8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F6EB2D-995D-4A18-8760-22E2ACCC0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4C50ECB-D5C3-4EAD-8669-90C1D6883A31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E56525-017B-4256-984D-09D6EC368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69EE94C-C4C6-4AD4-82D6-6C62A48E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0D9CED-D0B7-477A-9B4B-730DA1044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79C9A56-3BE2-44AE-974C-43D602F48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896" y="68215"/>
            <a:ext cx="3419475" cy="1333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E74164-DEA3-433E-9AE6-A8FA54DE828A}"/>
              </a:ext>
            </a:extLst>
          </p:cNvPr>
          <p:cNvSpPr txBox="1"/>
          <p:nvPr/>
        </p:nvSpPr>
        <p:spPr>
          <a:xfrm>
            <a:off x="3843076" y="4734274"/>
            <a:ext cx="318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MISURA 16.1.A.2  - ID 27961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BCEF3B0-EC3D-4436-A0BB-C0F5CEB41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566" y="4488303"/>
            <a:ext cx="1947182" cy="16070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3C33DC7-0892-5945-D0E9-7B47B89FF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" y="102788"/>
            <a:ext cx="3564415" cy="13109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B4A7599-9FB8-BFBC-FD1B-143E81AE5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790" y="195596"/>
            <a:ext cx="2065551" cy="12309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02DEC7-A6B3-3FA7-7926-A97A3B93BDFA}"/>
              </a:ext>
            </a:extLst>
          </p:cNvPr>
          <p:cNvSpPr txBox="1"/>
          <p:nvPr/>
        </p:nvSpPr>
        <p:spPr>
          <a:xfrm>
            <a:off x="2095130" y="4028316"/>
            <a:ext cx="854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VALORIZZAZIONE PESCA MARCHIGIANA</a:t>
            </a:r>
          </a:p>
        </p:txBody>
      </p:sp>
    </p:spTree>
    <p:extLst>
      <p:ext uri="{BB962C8B-B14F-4D97-AF65-F5344CB8AC3E}">
        <p14:creationId xmlns:p14="http://schemas.microsoft.com/office/powerpoint/2010/main" val="124470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4692321-0059-4442-AB58-45845237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02" y="-20734"/>
            <a:ext cx="3960298" cy="192322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013" y="409243"/>
            <a:ext cx="7758973" cy="1325563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Modern Love" panose="04090805081005020601" pitchFamily="82" charset="0"/>
              </a:rPr>
              <a:t>Azienda </a:t>
            </a:r>
            <a:r>
              <a:rPr lang="it-IT" dirty="0" err="1">
                <a:latin typeface="Modern Love" panose="04090805081005020601" pitchFamily="82" charset="0"/>
              </a:rPr>
              <a:t>Baronciani</a:t>
            </a:r>
            <a:r>
              <a:rPr lang="it-IT" dirty="0">
                <a:latin typeface="Modern Love" panose="04090805081005020601" pitchFamily="82" charset="0"/>
              </a:rPr>
              <a:t> Luciano e Marino – Pesaro (PU)-Marche-Italia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2013" y="1967703"/>
            <a:ext cx="10086822" cy="4369914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latin typeface="Avenir Next LT Pro Light" panose="020B0304020202020204" pitchFamily="34" charset="0"/>
              </a:rPr>
              <a:t>Caratterizzazione di nuove cultivar di pesco per l’elevata qualità del frutto e adattabilità alle condizione pedo-climatiche e gestione </a:t>
            </a:r>
            <a:r>
              <a:rPr lang="it-IT" sz="1800" dirty="0" err="1">
                <a:latin typeface="Avenir Next LT Pro Light" panose="020B0304020202020204" pitchFamily="34" charset="0"/>
              </a:rPr>
              <a:t>bio</a:t>
            </a:r>
            <a:r>
              <a:rPr lang="it-IT" sz="1800" dirty="0">
                <a:latin typeface="Avenir Next LT Pro Light" panose="020B0304020202020204" pitchFamily="34" charset="0"/>
              </a:rPr>
              <a:t>.</a:t>
            </a:r>
          </a:p>
          <a:p>
            <a:pPr marL="0" indent="0">
              <a:buNone/>
            </a:pPr>
            <a:endParaRPr lang="it-IT" sz="1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it-IT" sz="1800" dirty="0">
                <a:latin typeface="Avenir Next LT Pro Light" panose="020B0304020202020204" pitchFamily="34" charset="0"/>
              </a:rPr>
              <a:t>Forma di allevamento: vaso basso</a:t>
            </a:r>
          </a:p>
          <a:p>
            <a:pPr marL="0" indent="0">
              <a:buNone/>
            </a:pPr>
            <a:r>
              <a:rPr lang="it-IT" sz="1800" dirty="0">
                <a:latin typeface="Avenir Next LT Pro Light" panose="020B0304020202020204" pitchFamily="34" charset="0"/>
              </a:rPr>
              <a:t>Sesto d’impianto 4,50 x 3m</a:t>
            </a:r>
          </a:p>
          <a:p>
            <a:pPr marL="0" indent="0">
              <a:buNone/>
            </a:pPr>
            <a:endParaRPr lang="it-IT" sz="1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it-IT" sz="1800" dirty="0">
                <a:latin typeface="Avenir Next LT Pro Light" panose="020B0304020202020204" pitchFamily="34" charset="0"/>
              </a:rPr>
              <a:t>Tutte le pratiche agronomiche applicate alle piante hanno seguito il Reg. (CE) n. 834/2007, relativo alla produzione biologica e all'etichettatura dei prodotti biologici e che abroga il regolamento (CEE) n. 2092/91. </a:t>
            </a:r>
          </a:p>
          <a:p>
            <a:pPr marL="0" indent="0">
              <a:buNone/>
            </a:pPr>
            <a:endParaRPr lang="it-IT" sz="1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it-IT" sz="1800" dirty="0">
                <a:latin typeface="Avenir Next LT Pro Light" panose="020B0304020202020204" pitchFamily="34" charset="0"/>
              </a:rPr>
              <a:t>Sono state testate </a:t>
            </a:r>
            <a:r>
              <a:rPr lang="it-IT" sz="1800" b="1" dirty="0">
                <a:latin typeface="Avenir Next LT Pro Light" panose="020B0304020202020204" pitchFamily="34" charset="0"/>
              </a:rPr>
              <a:t>18 diverse cultivar di pesco</a:t>
            </a:r>
            <a:r>
              <a:rPr lang="it-IT" sz="1800" dirty="0">
                <a:latin typeface="Avenir Next LT Pro Light" panose="020B0304020202020204" pitchFamily="34" charset="0"/>
              </a:rPr>
              <a:t>, con l'obiettivo di confrontare ed esplorare la variabilità qualitativa che il consumatore potrebbe trovare, almeno in parte, sul mercato delle pesche</a:t>
            </a:r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75B6AE-4CD0-4015-BF07-FF55E2FA5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97012C-ED16-4089-8F3F-D3369F3C4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345AED-6A8C-4F94-8002-920AB27F7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54A1D4B-CF4D-4270-9C94-D8A7C67A8C67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4C35E9A-A4E2-4C9E-AB85-601C10E6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0A348A-8B70-4636-8E9D-F85DFD265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3337291-272D-46C2-B66E-960515955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EECA73-DE2C-6F97-BF20-B63019DB81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7474" r="27086" b="11221"/>
          <a:stretch/>
        </p:blipFill>
        <p:spPr bwMode="auto">
          <a:xfrm>
            <a:off x="10135803" y="3936978"/>
            <a:ext cx="1945631" cy="217169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  <p:pic>
        <p:nvPicPr>
          <p:cNvPr id="15" name="Picture 2" descr="valorizzazionepescamarchigiana.it">
            <a:extLst>
              <a:ext uri="{FF2B5EF4-FFF2-40B4-BE49-F238E27FC236}">
                <a16:creationId xmlns:a16="http://schemas.microsoft.com/office/drawing/2014/main" id="{1AC176A6-6915-FFE6-2904-64770262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951" y="2076345"/>
            <a:ext cx="1382483" cy="139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0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9B3CAE-5511-F88B-A173-AAD4EB3C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186" y="52250"/>
            <a:ext cx="1621276" cy="1215957"/>
          </a:xfrm>
          <a:prstGeom prst="rect">
            <a:avLst/>
          </a:prstGeom>
        </p:spPr>
      </p:pic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38FF2F40-24B5-DD89-24B5-7C98EE219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26334"/>
              </p:ext>
            </p:extLst>
          </p:nvPr>
        </p:nvGraphicFramePr>
        <p:xfrm>
          <a:off x="75538" y="331587"/>
          <a:ext cx="6864350" cy="64862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9875">
                  <a:extLst>
                    <a:ext uri="{9D8B030D-6E8A-4147-A177-3AD203B41FA5}">
                      <a16:colId xmlns:a16="http://schemas.microsoft.com/office/drawing/2014/main" val="4067909444"/>
                    </a:ext>
                  </a:extLst>
                </a:gridCol>
                <a:gridCol w="5324475">
                  <a:extLst>
                    <a:ext uri="{9D8B030D-6E8A-4147-A177-3AD203B41FA5}">
                      <a16:colId xmlns:a16="http://schemas.microsoft.com/office/drawing/2014/main" val="2724467873"/>
                    </a:ext>
                  </a:extLst>
                </a:gridCol>
              </a:tblGrid>
              <a:tr h="442384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DESCRIZIONE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Late’</a:t>
                      </a:r>
                    </a:p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(Fig. 1)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r>
                        <a:rPr lang="it-IT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Polpa gialla, esocarpo completamente rosso, buon odore e </a:t>
                      </a:r>
                      <a:r>
                        <a:rPr lang="it-IT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sapore equilibrato</a:t>
                      </a:r>
                      <a:r>
                        <a:rPr lang="it-IT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000" i="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breve </a:t>
                      </a:r>
                      <a:r>
                        <a:rPr lang="it-IT" sz="1000" i="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shelf</a:t>
                      </a:r>
                      <a:r>
                        <a:rPr lang="it-IT" sz="1000" i="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life post-raccolta</a:t>
                      </a:r>
                      <a:r>
                        <a:rPr lang="it-IT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grandi dimensioni dei frutti.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98072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5-14’</a:t>
                      </a:r>
                    </a:p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(Fig. 1)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r>
                        <a:rPr lang="it-IT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Polpa gialla consistente, gusto poco acidulo, calibro grande, forma rotonda, rosso scuro intenso, buon vigore, maturazione medio-precoce.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535254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3-14’</a:t>
                      </a:r>
                    </a:p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(Fig. 1)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 a polpa gialla molto soda che garantisce anche una buona tenuta del frutto sulla pianta, sapore subacido. Pianta con elevata vigoria. Elevata produttività. Varietà a maturazione intermedia.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/>
                </a:tc>
                <a:extLst>
                  <a:ext uri="{0D108BD9-81ED-4DB2-BD59-A6C34878D82A}">
                    <a16:rowId xmlns:a16="http://schemas.microsoft.com/office/drawing/2014/main" val="3117503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329565" algn="just" defTabSz="2519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Polpa gialla. Produzione medio-alta e fioritura tardiva. Buon vigore con portamento semi-aperto. Il frutto è di grandi dimensioni, di forma rotonda e di colore rosso brillante. Molto dolce con bassa acidità.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4161540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Polpa gialla. Maturazione intermedia. Grande dimensione dei frutti e per il bell'aspetto rotondo e simmetrico. Sapore sub-acido.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3973841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Dream’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Pesca a polpa gialla, aderente, molto consistente. Epidermide con colore di fondo giallo con </a:t>
                      </a:r>
                      <a:r>
                        <a:rPr lang="it-IT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rosso intenso sul 100%. Sapore subacido. Vigoria della pianta elevata. Buona pezzatura.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405227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‘Royal Lee’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Pesca a polpa gialla, spicca consistente. Epidermide con colore di fondo giallo e </a:t>
                      </a:r>
                      <a:r>
                        <a:rPr lang="it-IT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rosso sul 100% della superficie. Sapore subacido. Produttività medio elevata. Pianta con vigoria elevata. 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169224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grate’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Polpa gialla. L'esocarpo è rosso, maturazione media. Portamento aperto, dimensioni medie e sapore sub-acido.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2579946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Glohaven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Polpa gialla, abbastanza soda, frutto grande, sferico, rosso chiaro. Albero vigoroso e produttivo, sensibile alle temperature minime invernali. Maturazione intermedia.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1703150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‘Extreme 436’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Polpa gialla, di grandi dimensioni, quasi glabra, di forma rotonda con colore rosso vivo sulla  superficie. La polpa gialla è molto soda e succosa con bassa acidità e molto ben bilanciata. Maturazione intermedia.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271482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Juana’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Polpa gialla, frutto intensamente </a:t>
                      </a:r>
                      <a:r>
                        <a:rPr lang="it-IT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molto sodo. Il frutto è sferico, di grandi dimensioni e di sapore sub-acido e dolce. L'albero è di media vigoria con crescita espansa. Cultivar molto tardiva.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67116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it-IT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Corindon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 frutto è sferico, polpa gialla, di grandi dimensioni, di buona consistenza e con un </a:t>
                      </a:r>
                      <a:r>
                        <a:rPr lang="it-IT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sovracolore</a:t>
                      </a: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rosso su più dell'80% della superficie, sapore sub-acido. La pianta è semi-assertiva, vigorosa. Interessante varietà tardiva.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172774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‘Extreme 486’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Pesca a polpa gialla, soda. Sapore sub-acido. La pianta presenta buon vigore. Maturazione molto tardiva con elevata produzione.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2355975195"/>
                  </a:ext>
                </a:extLst>
              </a:tr>
            </a:tbl>
          </a:graphicData>
        </a:graphic>
      </p:graphicFrame>
      <p:sp>
        <p:nvSpPr>
          <p:cNvPr id="8" name="Titolo 1">
            <a:extLst>
              <a:ext uri="{FF2B5EF4-FFF2-40B4-BE49-F238E27FC236}">
                <a16:creationId xmlns:a16="http://schemas.microsoft.com/office/drawing/2014/main" id="{606E1C71-CB4A-F77E-641D-017144C0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044" y="0"/>
            <a:ext cx="8530956" cy="78303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Modern Love" panose="04090805081005020601" pitchFamily="82" charset="0"/>
              </a:rPr>
              <a:t>CULTIVAR STUDIATE-Pesche a polpa gialla </a:t>
            </a:r>
          </a:p>
        </p:txBody>
      </p:sp>
      <p:pic>
        <p:nvPicPr>
          <p:cNvPr id="11" name="Immagine 10" descr="Immagine che contiene testo, tavolo, dilegno&#10;&#10;Descrizione generata automaticamente">
            <a:extLst>
              <a:ext uri="{FF2B5EF4-FFF2-40B4-BE49-F238E27FC236}">
                <a16:creationId xmlns:a16="http://schemas.microsoft.com/office/drawing/2014/main" id="{D1A96A87-422B-34F6-AAAD-6E62E48FA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7829" y="4245016"/>
            <a:ext cx="2306428" cy="2106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Immagine che contiene tavolo, frutta&#10;&#10;Descrizione generata automaticamente">
            <a:extLst>
              <a:ext uri="{FF2B5EF4-FFF2-40B4-BE49-F238E27FC236}">
                <a16:creationId xmlns:a16="http://schemas.microsoft.com/office/drawing/2014/main" id="{0AB77A80-3F67-3F3A-78DA-974A3CA09A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8"/>
          <a:stretch/>
        </p:blipFill>
        <p:spPr bwMode="auto">
          <a:xfrm>
            <a:off x="9874257" y="2948175"/>
            <a:ext cx="2382299" cy="2164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 descr="Immagine che contiene tavolo, verdura&#10;&#10;Descrizione generata automaticamente">
            <a:extLst>
              <a:ext uri="{FF2B5EF4-FFF2-40B4-BE49-F238E27FC236}">
                <a16:creationId xmlns:a16="http://schemas.microsoft.com/office/drawing/2014/main" id="{5255B0B5-5341-D94F-FED7-13A810AF0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6193" y="1253163"/>
            <a:ext cx="2371759" cy="2112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45BA9DA-855C-F7A8-3A81-5BD621D88645}"/>
              </a:ext>
            </a:extLst>
          </p:cNvPr>
          <p:cNvSpPr txBox="1"/>
          <p:nvPr/>
        </p:nvSpPr>
        <p:spPr>
          <a:xfrm>
            <a:off x="7677998" y="6370836"/>
            <a:ext cx="2550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‘Extreme 3-14’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99A566-0650-91EE-014C-C689A243F357}"/>
              </a:ext>
            </a:extLst>
          </p:cNvPr>
          <p:cNvSpPr txBox="1"/>
          <p:nvPr/>
        </p:nvSpPr>
        <p:spPr>
          <a:xfrm>
            <a:off x="7693620" y="3512820"/>
            <a:ext cx="2037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‘Extreme late’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EAE16EB-3DF1-4C94-1E0C-2C88A7F8DFF6}"/>
              </a:ext>
            </a:extLst>
          </p:cNvPr>
          <p:cNvSpPr txBox="1"/>
          <p:nvPr/>
        </p:nvSpPr>
        <p:spPr>
          <a:xfrm>
            <a:off x="10105537" y="5121816"/>
            <a:ext cx="3423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‘Extreme 5-14’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075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70514B98-3D8F-CA93-F291-5687C219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526" y="250560"/>
            <a:ext cx="1431830" cy="1345052"/>
          </a:xfrm>
          <a:prstGeom prst="rect">
            <a:avLst/>
          </a:prstGeom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038B7976-64C7-661E-3191-A29E7765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0"/>
            <a:ext cx="12042234" cy="113252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Modern Love" panose="04090805081005020601" pitchFamily="82" charset="0"/>
              </a:rPr>
              <a:t>CULTIVAR STUDIATE – Nettarine a polpa gialla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F22FACD-607C-6C9E-8E34-5CFAD6129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162" y="1880573"/>
            <a:ext cx="2384194" cy="4054341"/>
          </a:xfrm>
          <a:prstGeom prst="rect">
            <a:avLst/>
          </a:prstGeom>
        </p:spPr>
      </p:pic>
      <p:graphicFrame>
        <p:nvGraphicFramePr>
          <p:cNvPr id="12" name="Tabella 12">
            <a:extLst>
              <a:ext uri="{FF2B5EF4-FFF2-40B4-BE49-F238E27FC236}">
                <a16:creationId xmlns:a16="http://schemas.microsoft.com/office/drawing/2014/main" id="{66FC67DD-14BB-1CD0-D7B3-7A7D70C38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9517"/>
              </p:ext>
            </p:extLst>
          </p:nvPr>
        </p:nvGraphicFramePr>
        <p:xfrm>
          <a:off x="679450" y="1132522"/>
          <a:ext cx="8128000" cy="28281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9375">
                  <a:extLst>
                    <a:ext uri="{9D8B030D-6E8A-4147-A177-3AD203B41FA5}">
                      <a16:colId xmlns:a16="http://schemas.microsoft.com/office/drawing/2014/main" val="2502480725"/>
                    </a:ext>
                  </a:extLst>
                </a:gridCol>
                <a:gridCol w="6778625">
                  <a:extLst>
                    <a:ext uri="{9D8B030D-6E8A-4147-A177-3AD203B41FA5}">
                      <a16:colId xmlns:a16="http://schemas.microsoft.com/office/drawing/2014/main" val="2394151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VARIETA’</a:t>
                      </a:r>
                    </a:p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DESCRIZIONE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86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‘Big Top’</a:t>
                      </a:r>
                    </a:p>
                    <a:p>
                      <a:pPr indent="329565" algn="just">
                        <a:lnSpc>
                          <a:spcPct val="100000"/>
                        </a:lnSpc>
                        <a:spcAft>
                          <a:spcPts val="135"/>
                        </a:spcAft>
                      </a:pPr>
                      <a:r>
                        <a:rPr lang="it-IT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(Fig.1)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marL="0" algn="just" defTabSz="2519995" rtl="0" eaLnBrk="1" latinLnBrk="0" hangingPunct="1">
                        <a:lnSpc>
                          <a:spcPct val="115000"/>
                        </a:lnSpc>
                      </a:pPr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Nettarina a polpa gialla, aderente, fondente e molto consistente. Colore dell’epidermide di fondo giallo intenso con </a:t>
                      </a:r>
                      <a:r>
                        <a:rPr lang="it-IT" sz="105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rosso brillante sul 100% della superficie. Sapore subacido. Pianta con vigoria elevata. Produttività medio elevata. </a:t>
                      </a:r>
                      <a:endParaRPr lang="it-IT" sz="105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1295823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50000"/>
                        </a:lnSpc>
                        <a:spcAft>
                          <a:spcPts val="135"/>
                        </a:spcAft>
                      </a:pPr>
                      <a:r>
                        <a:rPr lang="it-IT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‘Gea’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Frutto di nettarina a polpa gialla, di grandi dimensioni, forma sferica regolare, simmetrica. Il colore di fondo è giallo, </a:t>
                      </a:r>
                      <a:r>
                        <a:rPr lang="it-IT" sz="105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rosso vivo esteso sul 90-100% della superficie. La polpa è gialla, alta consistenza, buon sapore sub-acido e ottime qualità organolettiche. Albero con portamento semi-espanso, vigore medio, produttività elevata. Maturazione intermedia.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3283796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50000"/>
                        </a:lnSpc>
                        <a:spcAft>
                          <a:spcPts val="135"/>
                        </a:spcAft>
                      </a:pPr>
                      <a:r>
                        <a:rPr lang="it-IT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‘Orion’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Frutti di nettarine a polpa gialla. Albero con vigore medio-alto, alta produttività. Il frutto è di dimensioni medio-grandi, forma oblunga leggermente asimmetrica, elevata consistenza, buon sapore equilibrato e buone qualità organolettiche. Il colore di fondo è giallo, </a:t>
                      </a:r>
                      <a:r>
                        <a:rPr lang="it-IT" sz="105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sovraccolore</a:t>
                      </a:r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rosso vivo esteso in superficie. Maturazione tardiva.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1261512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329565" algn="just">
                        <a:lnSpc>
                          <a:spcPct val="150000"/>
                        </a:lnSpc>
                        <a:spcAft>
                          <a:spcPts val="135"/>
                        </a:spcAft>
                      </a:pPr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‘Lady Erica’</a:t>
                      </a: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r>
                        <a:rPr lang="it-IT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Nettarina dalla polpa gialla, con venature rosse intorno al nocciolo, alta consistenza e sapore dolce. Il frutto è di grandi dimensioni, di forma tonda-oblunga. Albero di media vigoria, portamento espanso, produttività elevata e costante.</a:t>
                      </a:r>
                    </a:p>
                  </a:txBody>
                  <a:tcPr marL="83126" marR="83126" marT="41563" marB="41563"/>
                </a:tc>
                <a:extLst>
                  <a:ext uri="{0D108BD9-81ED-4DB2-BD59-A6C34878D82A}">
                    <a16:rowId xmlns:a16="http://schemas.microsoft.com/office/drawing/2014/main" val="2131475923"/>
                  </a:ext>
                </a:extLst>
              </a:tr>
            </a:tbl>
          </a:graphicData>
        </a:graphic>
      </p:graphicFrame>
      <p:pic>
        <p:nvPicPr>
          <p:cNvPr id="21" name="Immagine 20">
            <a:extLst>
              <a:ext uri="{FF2B5EF4-FFF2-40B4-BE49-F238E27FC236}">
                <a16:creationId xmlns:a16="http://schemas.microsoft.com/office/drawing/2014/main" id="{AFA90544-1940-C5E6-07D8-62F19D566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146" y="4069013"/>
            <a:ext cx="2883854" cy="255907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08BA0F7-D363-11FE-2B6B-C7C5672F89FC}"/>
              </a:ext>
            </a:extLst>
          </p:cNvPr>
          <p:cNvSpPr txBox="1"/>
          <p:nvPr/>
        </p:nvSpPr>
        <p:spPr>
          <a:xfrm>
            <a:off x="6507804" y="6031149"/>
            <a:ext cx="107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‘Big Top’</a:t>
            </a:r>
          </a:p>
        </p:txBody>
      </p:sp>
    </p:spTree>
    <p:extLst>
      <p:ext uri="{BB962C8B-B14F-4D97-AF65-F5344CB8AC3E}">
        <p14:creationId xmlns:p14="http://schemas.microsoft.com/office/powerpoint/2010/main" val="1087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15315-141C-88D4-BE95-0C1FBF9D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Modern Love" panose="04090805081005020601" pitchFamily="82" charset="0"/>
              </a:rPr>
              <a:t>Parametri analizzati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15D753-3C66-C1E7-E671-C40B9894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48" y="1855153"/>
            <a:ext cx="9634011" cy="3574097"/>
          </a:xfrm>
        </p:spPr>
        <p:txBody>
          <a:bodyPr>
            <a:normAutofit/>
          </a:bodyPr>
          <a:lstStyle/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 24 frutti per ogni cultivar in esame. </a:t>
            </a:r>
          </a:p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 Peso medio dei frutti</a:t>
            </a:r>
          </a:p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Circonferenza dei frutti (A)</a:t>
            </a:r>
          </a:p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Consistenza dei frutti (B)</a:t>
            </a:r>
          </a:p>
          <a:p>
            <a:pPr>
              <a:spcAft>
                <a:spcPts val="135"/>
              </a:spcAft>
            </a:pPr>
            <a:r>
              <a:rPr lang="it-IT" sz="2400" dirty="0" err="1">
                <a:latin typeface="Avenir Next LT Pro Light" panose="020B0304020202020204" pitchFamily="34" charset="0"/>
              </a:rPr>
              <a:t>Sovraccolore</a:t>
            </a:r>
            <a:r>
              <a:rPr lang="it-IT" sz="2400" dirty="0">
                <a:latin typeface="Avenir Next LT Pro Light" panose="020B0304020202020204" pitchFamily="34" charset="0"/>
              </a:rPr>
              <a:t> rosso dei frutti</a:t>
            </a:r>
          </a:p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Contenuto di solidi solubili (C)</a:t>
            </a:r>
          </a:p>
          <a:p>
            <a:pPr>
              <a:spcAft>
                <a:spcPts val="135"/>
              </a:spcAft>
            </a:pPr>
            <a:r>
              <a:rPr lang="it-IT" sz="2400" dirty="0">
                <a:latin typeface="Avenir Next LT Pro Light" panose="020B0304020202020204" pitchFamily="34" charset="0"/>
              </a:rPr>
              <a:t>Acidità titolabile.  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017622-D98C-06EE-A8BC-07FFE94AD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572" y="1715698"/>
            <a:ext cx="3706689" cy="3853006"/>
          </a:xfrm>
          <a:prstGeom prst="rect">
            <a:avLst/>
          </a:prstGeom>
        </p:spPr>
      </p:pic>
      <p:pic>
        <p:nvPicPr>
          <p:cNvPr id="10" name="Elemento grafico 9" descr="Accento circonflesso verso sinistra con riempimento a tinta unita">
            <a:extLst>
              <a:ext uri="{FF2B5EF4-FFF2-40B4-BE49-F238E27FC236}">
                <a16:creationId xmlns:a16="http://schemas.microsoft.com/office/drawing/2014/main" id="{D69DFFF8-6380-B8B2-69B8-76AF37842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611856" y="2172018"/>
            <a:ext cx="1102026" cy="2070081"/>
          </a:xfrm>
          <a:prstGeom prst="rect">
            <a:avLst/>
          </a:prstGeom>
        </p:spPr>
      </p:pic>
      <p:pic>
        <p:nvPicPr>
          <p:cNvPr id="11" name="Elemento grafico 10" descr="Accento circonflesso verso sinistra con riempimento a tinta unita">
            <a:extLst>
              <a:ext uri="{FF2B5EF4-FFF2-40B4-BE49-F238E27FC236}">
                <a16:creationId xmlns:a16="http://schemas.microsoft.com/office/drawing/2014/main" id="{755F7D31-27E9-9E1B-C1A4-BA7EC0153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611857" y="4032741"/>
            <a:ext cx="1102026" cy="13965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EE7522-5EA9-574B-7652-48F460FE1D92}"/>
              </a:ext>
            </a:extLst>
          </p:cNvPr>
          <p:cNvSpPr txBox="1"/>
          <p:nvPr/>
        </p:nvSpPr>
        <p:spPr>
          <a:xfrm>
            <a:off x="5875016" y="299587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+mj-lt"/>
              </a:rPr>
              <a:t>Analisi non distruttive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8EC103-B38B-B238-B122-5B31F03628B4}"/>
              </a:ext>
            </a:extLst>
          </p:cNvPr>
          <p:cNvSpPr txBox="1"/>
          <p:nvPr/>
        </p:nvSpPr>
        <p:spPr>
          <a:xfrm>
            <a:off x="5889812" y="452948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+mj-lt"/>
              </a:rPr>
              <a:t>Analisi distruttive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C81585C-2E2C-A8C6-C3E9-F70F571F506D}"/>
              </a:ext>
            </a:extLst>
          </p:cNvPr>
          <p:cNvCxnSpPr/>
          <p:nvPr/>
        </p:nvCxnSpPr>
        <p:spPr>
          <a:xfrm>
            <a:off x="244348" y="4154750"/>
            <a:ext cx="7559124" cy="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508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8652F4-B399-02F4-B0CB-7A9CF2B04A33}"/>
              </a:ext>
            </a:extLst>
          </p:cNvPr>
          <p:cNvSpPr txBox="1"/>
          <p:nvPr/>
        </p:nvSpPr>
        <p:spPr>
          <a:xfrm>
            <a:off x="825622" y="325800"/>
            <a:ext cx="103513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0" i="0" u="none" strike="noStrike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CALENDARIO DI MATURAZIONE </a:t>
            </a:r>
            <a:r>
              <a:rPr lang="it-IT" sz="4400" b="0" i="0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​</a:t>
            </a:r>
            <a:endParaRPr lang="it-IT" sz="4400" dirty="0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Grafico 5">
                <a:extLst>
                  <a:ext uri="{FF2B5EF4-FFF2-40B4-BE49-F238E27FC236}">
                    <a16:creationId xmlns:a16="http://schemas.microsoft.com/office/drawing/2014/main" id="{06E833EB-3C4B-42B0-A87F-7A22E9E9E9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30914230"/>
                  </p:ext>
                </p:extLst>
              </p:nvPr>
            </p:nvGraphicFramePr>
            <p:xfrm>
              <a:off x="461639" y="1180730"/>
              <a:ext cx="10878106" cy="54597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Grafico 5">
                <a:extLst>
                  <a:ext uri="{FF2B5EF4-FFF2-40B4-BE49-F238E27FC236}">
                    <a16:creationId xmlns:a16="http://schemas.microsoft.com/office/drawing/2014/main" id="{06E833EB-3C4B-42B0-A87F-7A22E9E9E9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639" y="1180730"/>
                <a:ext cx="10878106" cy="5459767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6EBFB56F-C0D1-D007-A8E6-A1B3FC55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10" y="132980"/>
            <a:ext cx="12763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9A0493F-9AFF-DD7C-14CD-8D4AB91F1E8E}"/>
              </a:ext>
            </a:extLst>
          </p:cNvPr>
          <p:cNvSpPr/>
          <p:nvPr/>
        </p:nvSpPr>
        <p:spPr>
          <a:xfrm>
            <a:off x="1282045" y="3494655"/>
            <a:ext cx="1036949" cy="831916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C6A2677D-64BE-E5C8-0084-D0328A3BC146}"/>
              </a:ext>
            </a:extLst>
          </p:cNvPr>
          <p:cNvSpPr/>
          <p:nvPr/>
        </p:nvSpPr>
        <p:spPr>
          <a:xfrm>
            <a:off x="2499674" y="3078697"/>
            <a:ext cx="2581373" cy="8319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027A272-EA19-3A18-AAD2-8DDBD6451BFB}"/>
              </a:ext>
            </a:extLst>
          </p:cNvPr>
          <p:cNvSpPr/>
          <p:nvPr/>
        </p:nvSpPr>
        <p:spPr>
          <a:xfrm>
            <a:off x="5261727" y="2142991"/>
            <a:ext cx="3137555" cy="118080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7EACE1E-4CE2-DE4B-53E2-496F50262686}"/>
              </a:ext>
            </a:extLst>
          </p:cNvPr>
          <p:cNvSpPr/>
          <p:nvPr/>
        </p:nvSpPr>
        <p:spPr>
          <a:xfrm>
            <a:off x="8579962" y="1373550"/>
            <a:ext cx="2597023" cy="118080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3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F65EA3-4BCB-99D6-A847-3EA10D6B5486}"/>
              </a:ext>
            </a:extLst>
          </p:cNvPr>
          <p:cNvSpPr txBox="1"/>
          <p:nvPr/>
        </p:nvSpPr>
        <p:spPr>
          <a:xfrm>
            <a:off x="346453" y="434445"/>
            <a:ext cx="6094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u="none" strike="noStrike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DIMENSIONE FRUTTO</a:t>
            </a:r>
            <a:r>
              <a:rPr lang="en-US" sz="4400" b="0" i="0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​</a:t>
            </a:r>
            <a:endParaRPr lang="it-IT" sz="4400" dirty="0"/>
          </a:p>
        </p:txBody>
      </p:sp>
      <p:graphicFrame>
        <p:nvGraphicFramePr>
          <p:cNvPr id="15" name="Tabella 15">
            <a:extLst>
              <a:ext uri="{FF2B5EF4-FFF2-40B4-BE49-F238E27FC236}">
                <a16:creationId xmlns:a16="http://schemas.microsoft.com/office/drawing/2014/main" id="{C89A9B35-C561-102F-4F7F-EE5179D53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24346"/>
              </p:ext>
            </p:extLst>
          </p:nvPr>
        </p:nvGraphicFramePr>
        <p:xfrm>
          <a:off x="6531745" y="434445"/>
          <a:ext cx="2913370" cy="619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685">
                  <a:extLst>
                    <a:ext uri="{9D8B030D-6E8A-4147-A177-3AD203B41FA5}">
                      <a16:colId xmlns:a16="http://schemas.microsoft.com/office/drawing/2014/main" val="455492194"/>
                    </a:ext>
                  </a:extLst>
                </a:gridCol>
                <a:gridCol w="1456685">
                  <a:extLst>
                    <a:ext uri="{9D8B030D-6E8A-4147-A177-3AD203B41FA5}">
                      <a16:colId xmlns:a16="http://schemas.microsoft.com/office/drawing/2014/main" val="3990227078"/>
                    </a:ext>
                  </a:extLst>
                </a:gridCol>
              </a:tblGrid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Varietà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Calibro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75484121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3-14’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009617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‘Royal Lee’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4664765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Late’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5137979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5-14’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6748456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July’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927597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Sweet’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0198672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‘Big Top’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9384163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‘Sweet Dream’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960189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Great’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6629762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‘Glohaven’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38285186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436’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9431520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‘Gea’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0590167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‘Orion’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460466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‘Corindon’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07178964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‘Sweet Juana’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87692587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‘Lady Erica’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38785446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‘Extreme 486’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781876"/>
                  </a:ext>
                </a:extLst>
              </a:tr>
              <a:tr h="31650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‘Tardibelle’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9390974"/>
                  </a:ext>
                </a:extLst>
              </a:tr>
            </a:tbl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FD9B0F2B-D43A-0904-58F2-08BDE38E7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0"/>
          <a:stretch/>
        </p:blipFill>
        <p:spPr bwMode="auto">
          <a:xfrm>
            <a:off x="1032844" y="2586795"/>
            <a:ext cx="3812533" cy="256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AADDB03-DCB3-9D5E-EA8A-3C4AD429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56" b="35664"/>
          <a:stretch/>
        </p:blipFill>
        <p:spPr>
          <a:xfrm>
            <a:off x="346573" y="1224299"/>
            <a:ext cx="5171365" cy="127172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87AD03F-141B-1F7D-DEC7-D758D7DE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01" y="5246536"/>
            <a:ext cx="2027765" cy="1566909"/>
          </a:xfrm>
          <a:prstGeom prst="rect">
            <a:avLst/>
          </a:prstGeom>
        </p:spPr>
      </p:pic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8B180E5C-3EAD-A990-1E8C-A72BFF94FEAD}"/>
              </a:ext>
            </a:extLst>
          </p:cNvPr>
          <p:cNvSpPr/>
          <p:nvPr/>
        </p:nvSpPr>
        <p:spPr>
          <a:xfrm>
            <a:off x="9346841" y="754144"/>
            <a:ext cx="196548" cy="6787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7727ED1B-683D-1AB6-4586-1B928D35ECF1}"/>
              </a:ext>
            </a:extLst>
          </p:cNvPr>
          <p:cNvSpPr/>
          <p:nvPr/>
        </p:nvSpPr>
        <p:spPr>
          <a:xfrm>
            <a:off x="9290794" y="1432874"/>
            <a:ext cx="308642" cy="17062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1" name="Parentesi graffa chiusa 20">
            <a:extLst>
              <a:ext uri="{FF2B5EF4-FFF2-40B4-BE49-F238E27FC236}">
                <a16:creationId xmlns:a16="http://schemas.microsoft.com/office/drawing/2014/main" id="{9A58F344-89CC-939C-6F3C-182FEC797EE0}"/>
              </a:ext>
            </a:extLst>
          </p:cNvPr>
          <p:cNvSpPr/>
          <p:nvPr/>
        </p:nvSpPr>
        <p:spPr>
          <a:xfrm>
            <a:off x="9153427" y="3096112"/>
            <a:ext cx="546754" cy="1904214"/>
          </a:xfrm>
          <a:prstGeom prst="rightBrace">
            <a:avLst>
              <a:gd name="adj1" fmla="val 8333"/>
              <a:gd name="adj2" fmla="val 509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C4F127CE-1AE8-AFE5-4B55-0909BC86C1E4}"/>
              </a:ext>
            </a:extLst>
          </p:cNvPr>
          <p:cNvSpPr/>
          <p:nvPr/>
        </p:nvSpPr>
        <p:spPr>
          <a:xfrm>
            <a:off x="9153427" y="5000326"/>
            <a:ext cx="546754" cy="1601438"/>
          </a:xfrm>
          <a:prstGeom prst="rightBrace">
            <a:avLst>
              <a:gd name="adj1" fmla="val 8333"/>
              <a:gd name="adj2" fmla="val 457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8CDB0DC-925D-1402-342E-913A4646762A}"/>
              </a:ext>
            </a:extLst>
          </p:cNvPr>
          <p:cNvSpPr txBox="1"/>
          <p:nvPr/>
        </p:nvSpPr>
        <p:spPr>
          <a:xfrm>
            <a:off x="9599436" y="921179"/>
            <a:ext cx="18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Next LT Pro Light" panose="020B0304020202020204" pitchFamily="34" charset="0"/>
              </a:rPr>
              <a:t>Precocissime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D673EB-5CB0-90AF-5ABE-86F8A13359B0}"/>
              </a:ext>
            </a:extLst>
          </p:cNvPr>
          <p:cNvSpPr txBox="1"/>
          <p:nvPr/>
        </p:nvSpPr>
        <p:spPr>
          <a:xfrm>
            <a:off x="9621147" y="2165268"/>
            <a:ext cx="18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Next LT Pro Light" panose="020B0304020202020204" pitchFamily="34" charset="0"/>
              </a:rPr>
              <a:t>Precoci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CD30C6C-3AFD-3A51-D850-603F25C85222}"/>
              </a:ext>
            </a:extLst>
          </p:cNvPr>
          <p:cNvSpPr txBox="1"/>
          <p:nvPr/>
        </p:nvSpPr>
        <p:spPr>
          <a:xfrm>
            <a:off x="9700181" y="5566729"/>
            <a:ext cx="18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Next LT Pro Light" panose="020B0304020202020204" pitchFamily="34" charset="0"/>
              </a:rPr>
              <a:t>Tardive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139776E-8F9D-E932-DF89-FEF32CD2079A}"/>
              </a:ext>
            </a:extLst>
          </p:cNvPr>
          <p:cNvSpPr txBox="1"/>
          <p:nvPr/>
        </p:nvSpPr>
        <p:spPr>
          <a:xfrm>
            <a:off x="9700181" y="3879925"/>
            <a:ext cx="18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Next LT Pro Light" panose="020B0304020202020204" pitchFamily="34" charset="0"/>
              </a:rPr>
              <a:t>Intermedie</a:t>
            </a:r>
          </a:p>
        </p:txBody>
      </p:sp>
    </p:spTree>
    <p:extLst>
      <p:ext uri="{BB962C8B-B14F-4D97-AF65-F5344CB8AC3E}">
        <p14:creationId xmlns:p14="http://schemas.microsoft.com/office/powerpoint/2010/main" val="13198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612A7DDE-BA52-41CA-89A4-B202088F1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859692"/>
              </p:ext>
            </p:extLst>
          </p:nvPr>
        </p:nvGraphicFramePr>
        <p:xfrm>
          <a:off x="1981795" y="1391297"/>
          <a:ext cx="9709608" cy="510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C7EC7B-CBF9-C397-14FF-1BF67B6FC5E1}"/>
              </a:ext>
            </a:extLst>
          </p:cNvPr>
          <p:cNvSpPr txBox="1"/>
          <p:nvPr/>
        </p:nvSpPr>
        <p:spPr>
          <a:xfrm>
            <a:off x="6254885" y="357375"/>
            <a:ext cx="56420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0" i="0" dirty="0">
                <a:solidFill>
                  <a:srgbClr val="323232"/>
                </a:solidFill>
                <a:effectLst/>
                <a:latin typeface="Modern Love" panose="04090805081005020601" pitchFamily="82" charset="0"/>
              </a:rPr>
              <a:t>PESO MEDIO FRUTTO</a:t>
            </a:r>
            <a:endParaRPr lang="it-IT" sz="4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4447D4-E154-8DAD-4AB6-2240E907910D}"/>
              </a:ext>
            </a:extLst>
          </p:cNvPr>
          <p:cNvSpPr txBox="1"/>
          <p:nvPr/>
        </p:nvSpPr>
        <p:spPr>
          <a:xfrm>
            <a:off x="1653702" y="3151762"/>
            <a:ext cx="17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86200C-2616-BF15-0F71-2D317E72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2" y="95161"/>
            <a:ext cx="1801733" cy="18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0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305</TotalTime>
  <Words>1585</Words>
  <Application>Microsoft Office PowerPoint</Application>
  <PresentationFormat>Widescreen</PresentationFormat>
  <Paragraphs>189</Paragraphs>
  <Slides>15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Avenir Next LT Pro Light</vt:lpstr>
      <vt:lpstr>Calibri</vt:lpstr>
      <vt:lpstr>Calibri Light</vt:lpstr>
      <vt:lpstr>Cambria</vt:lpstr>
      <vt:lpstr>Modern Love</vt:lpstr>
      <vt:lpstr>Times New Roman</vt:lpstr>
      <vt:lpstr>Tema di Office</vt:lpstr>
      <vt:lpstr>Presentazione standard di PowerPoint</vt:lpstr>
      <vt:lpstr>Caratterizzazione fisico-chimica di diciotto cultivar di pesche coltivate nell'area medio-adriatica. </vt:lpstr>
      <vt:lpstr>Azienda Baronciani Luciano e Marino – Pesaro (PU)-Marche-Italia</vt:lpstr>
      <vt:lpstr>CULTIVAR STUDIATE-Pesche a polpa gialla </vt:lpstr>
      <vt:lpstr>CULTIVAR STUDIATE – Nettarine a polpa gialla</vt:lpstr>
      <vt:lpstr>Parametri analizzati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Conclusione</vt:lpstr>
      <vt:lpstr>Presentazione standard di PowerPoint</vt:lpstr>
    </vt:vector>
  </TitlesOfParts>
  <Company>Universita' Politecnica delle Marche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PERGOLOTTI VALERIA</dc:creator>
  <cp:lastModifiedBy>PERGOLOTTI VALERIA</cp:lastModifiedBy>
  <cp:revision>2</cp:revision>
  <dcterms:created xsi:type="dcterms:W3CDTF">2023-04-27T19:57:45Z</dcterms:created>
  <dcterms:modified xsi:type="dcterms:W3CDTF">2023-04-28T01:03:39Z</dcterms:modified>
</cp:coreProperties>
</file>